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0"/>
  </p:notesMasterIdLst>
  <p:sldIdLst>
    <p:sldId id="267" r:id="rId3"/>
    <p:sldId id="349" r:id="rId4"/>
    <p:sldId id="350" r:id="rId5"/>
    <p:sldId id="360" r:id="rId6"/>
    <p:sldId id="351" r:id="rId7"/>
    <p:sldId id="352" r:id="rId8"/>
    <p:sldId id="353" r:id="rId9"/>
    <p:sldId id="354" r:id="rId10"/>
    <p:sldId id="276" r:id="rId11"/>
    <p:sldId id="281" r:id="rId12"/>
    <p:sldId id="282" r:id="rId13"/>
    <p:sldId id="340" r:id="rId14"/>
    <p:sldId id="355" r:id="rId15"/>
    <p:sldId id="359" r:id="rId16"/>
    <p:sldId id="356" r:id="rId17"/>
    <p:sldId id="361" r:id="rId18"/>
    <p:sldId id="358" r:id="rId19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e Storr-Paulsen" initials="MS" lastIdx="1" clrIdx="0">
    <p:extLst>
      <p:ext uri="{19B8F6BF-5375-455C-9EA6-DF929625EA0E}">
        <p15:presenceInfo xmlns:p15="http://schemas.microsoft.com/office/powerpoint/2012/main" userId="S-1-5-21-4207196655-1284807994-987816898-1102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7327"/>
    <a:srgbClr val="E0922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49" autoAdjust="0"/>
    <p:restoredTop sz="93979" autoAdjust="0"/>
  </p:normalViewPr>
  <p:slideViewPr>
    <p:cSldViewPr snapToGrid="0">
      <p:cViewPr varScale="1">
        <p:scale>
          <a:sx n="62" d="100"/>
          <a:sy n="62" d="100"/>
        </p:scale>
        <p:origin x="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328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FF1D8-6536-4F50-B15F-5A9A79D78936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C5BDCB-5909-49C0-BED9-9A2F74459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55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5BDCB-5909-49C0-BED9-9A2F744595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983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da-DK" smtClean="0"/>
              <a:pPr/>
              <a:t>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63105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5BDCB-5909-49C0-BED9-9A2F7445959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51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altLang="da-DK" dirty="0" smtClean="0"/>
              <a:t>Red </a:t>
            </a:r>
            <a:r>
              <a:rPr lang="da-DK" altLang="da-DK" dirty="0" err="1" smtClean="0"/>
              <a:t>means</a:t>
            </a:r>
            <a:r>
              <a:rPr lang="da-DK" altLang="da-DK" dirty="0" smtClean="0"/>
              <a:t> bad for </a:t>
            </a:r>
            <a:r>
              <a:rPr lang="da-DK" altLang="da-DK" dirty="0" err="1" smtClean="0"/>
              <a:t>cod</a:t>
            </a:r>
            <a:r>
              <a:rPr lang="da-DK" altLang="da-DK" dirty="0" smtClean="0"/>
              <a:t>!</a:t>
            </a:r>
          </a:p>
          <a:p>
            <a:endParaRPr lang="da-DK" altLang="da-DK" dirty="0" smtClean="0"/>
          </a:p>
          <a:p>
            <a:r>
              <a:rPr lang="da-DK" altLang="da-DK" dirty="0" smtClean="0"/>
              <a:t>Here </a:t>
            </a:r>
            <a:r>
              <a:rPr lang="da-DK" altLang="da-DK" dirty="0" err="1" smtClean="0"/>
              <a:t>availability</a:t>
            </a:r>
            <a:r>
              <a:rPr lang="da-DK" altLang="da-DK" dirty="0" smtClean="0"/>
              <a:t> of </a:t>
            </a:r>
            <a:r>
              <a:rPr lang="da-DK" altLang="da-DK" dirty="0" err="1" smtClean="0"/>
              <a:t>fish</a:t>
            </a:r>
            <a:r>
              <a:rPr lang="da-DK" altLang="da-DK" dirty="0" smtClean="0"/>
              <a:t> </a:t>
            </a:r>
            <a:r>
              <a:rPr lang="da-DK" altLang="da-DK" dirty="0" err="1" smtClean="0"/>
              <a:t>prey</a:t>
            </a:r>
            <a:r>
              <a:rPr lang="da-DK" altLang="da-DK" dirty="0" smtClean="0"/>
              <a:t> (</a:t>
            </a:r>
            <a:r>
              <a:rPr lang="da-DK" altLang="da-DK" dirty="0" err="1" smtClean="0"/>
              <a:t>sprat</a:t>
            </a:r>
            <a:r>
              <a:rPr lang="da-DK" altLang="da-DK" dirty="0" smtClean="0"/>
              <a:t>) in </a:t>
            </a:r>
            <a:r>
              <a:rPr lang="da-DK" altLang="da-DK" dirty="0" err="1" smtClean="0"/>
              <a:t>comparison</a:t>
            </a:r>
            <a:r>
              <a:rPr lang="da-DK" altLang="da-DK" dirty="0" smtClean="0"/>
              <a:t> to the status of </a:t>
            </a:r>
            <a:r>
              <a:rPr lang="da-DK" altLang="da-DK" dirty="0" err="1" smtClean="0"/>
              <a:t>other</a:t>
            </a:r>
            <a:r>
              <a:rPr lang="da-DK" altLang="da-DK" dirty="0" smtClean="0"/>
              <a:t> drivers </a:t>
            </a:r>
            <a:r>
              <a:rPr lang="da-DK" altLang="da-DK" dirty="0" err="1" smtClean="0"/>
              <a:t>through</a:t>
            </a:r>
            <a:r>
              <a:rPr lang="da-DK" altLang="da-DK" dirty="0" smtClean="0"/>
              <a:t> to </a:t>
            </a:r>
            <a:r>
              <a:rPr lang="da-DK" altLang="da-DK" dirty="0" err="1" smtClean="0"/>
              <a:t>affect</a:t>
            </a:r>
            <a:r>
              <a:rPr lang="da-DK" altLang="da-DK" dirty="0" smtClean="0"/>
              <a:t> </a:t>
            </a:r>
            <a:r>
              <a:rPr lang="da-DK" altLang="da-DK" dirty="0" err="1" smtClean="0"/>
              <a:t>condition</a:t>
            </a:r>
            <a:r>
              <a:rPr lang="da-DK" altLang="da-DK" dirty="0" smtClean="0"/>
              <a:t>..All </a:t>
            </a:r>
            <a:r>
              <a:rPr lang="da-DK" altLang="da-DK" dirty="0" err="1" smtClean="0"/>
              <a:t>things</a:t>
            </a:r>
            <a:r>
              <a:rPr lang="da-DK" altLang="da-DK" dirty="0" smtClean="0"/>
              <a:t> </a:t>
            </a:r>
            <a:r>
              <a:rPr lang="da-DK" altLang="da-DK" dirty="0" err="1" smtClean="0"/>
              <a:t>are</a:t>
            </a:r>
            <a:r>
              <a:rPr lang="da-DK" altLang="da-DK" dirty="0" smtClean="0"/>
              <a:t> negative at the same time, not </a:t>
            </a:r>
            <a:r>
              <a:rPr lang="da-DK" altLang="da-DK" dirty="0" err="1" smtClean="0"/>
              <a:t>only</a:t>
            </a:r>
            <a:r>
              <a:rPr lang="da-DK" altLang="da-DK" dirty="0" smtClean="0"/>
              <a:t> </a:t>
            </a:r>
            <a:r>
              <a:rPr lang="da-DK" altLang="da-DK" dirty="0" err="1" smtClean="0"/>
              <a:t>sprat</a:t>
            </a:r>
            <a:r>
              <a:rPr lang="da-DK" altLang="da-DK" dirty="0" smtClean="0"/>
              <a:t> </a:t>
            </a:r>
            <a:r>
              <a:rPr lang="da-DK" altLang="da-DK" dirty="0" err="1" smtClean="0"/>
              <a:t>availability</a:t>
            </a:r>
            <a:r>
              <a:rPr lang="da-DK" altLang="da-DK" dirty="0" smtClean="0"/>
              <a:t>. All </a:t>
            </a:r>
            <a:r>
              <a:rPr lang="da-DK" altLang="da-DK" dirty="0" err="1" smtClean="0"/>
              <a:t>were</a:t>
            </a:r>
            <a:r>
              <a:rPr lang="da-DK" altLang="da-DK" dirty="0" smtClean="0"/>
              <a:t> </a:t>
            </a:r>
            <a:r>
              <a:rPr lang="da-DK" altLang="da-DK" dirty="0" err="1" smtClean="0"/>
              <a:t>good</a:t>
            </a:r>
            <a:r>
              <a:rPr lang="da-DK" altLang="da-DK" dirty="0" smtClean="0"/>
              <a:t> in 1990s </a:t>
            </a:r>
            <a:r>
              <a:rPr lang="da-DK" altLang="da-DK" dirty="0" err="1" smtClean="0"/>
              <a:t>when</a:t>
            </a:r>
            <a:r>
              <a:rPr lang="da-DK" altLang="da-DK" dirty="0" smtClean="0"/>
              <a:t> </a:t>
            </a:r>
            <a:r>
              <a:rPr lang="da-DK" altLang="da-DK" dirty="0" err="1" smtClean="0"/>
              <a:t>condition</a:t>
            </a:r>
            <a:r>
              <a:rPr lang="da-DK" altLang="da-DK" dirty="0" smtClean="0"/>
              <a:t> </a:t>
            </a:r>
            <a:r>
              <a:rPr lang="da-DK" altLang="da-DK" dirty="0" err="1" smtClean="0"/>
              <a:t>was</a:t>
            </a:r>
            <a:r>
              <a:rPr lang="da-DK" altLang="da-DK" dirty="0" smtClean="0"/>
              <a:t> </a:t>
            </a:r>
            <a:r>
              <a:rPr lang="da-DK" altLang="da-DK" dirty="0" err="1" smtClean="0"/>
              <a:t>good</a:t>
            </a:r>
            <a:r>
              <a:rPr lang="da-DK" altLang="da-DK" dirty="0" smtClean="0"/>
              <a:t> and all have </a:t>
            </a:r>
            <a:r>
              <a:rPr lang="da-DK" altLang="da-DK" dirty="0" err="1" smtClean="0"/>
              <a:t>gone</a:t>
            </a:r>
            <a:r>
              <a:rPr lang="da-DK" altLang="da-DK" dirty="0" smtClean="0"/>
              <a:t> </a:t>
            </a:r>
            <a:r>
              <a:rPr lang="da-DK" altLang="da-DK" dirty="0" err="1" smtClean="0"/>
              <a:t>down</a:t>
            </a:r>
            <a:r>
              <a:rPr lang="da-DK" altLang="da-DK" dirty="0" smtClean="0"/>
              <a:t> </a:t>
            </a:r>
            <a:r>
              <a:rPr lang="da-DK" altLang="da-DK" dirty="0" err="1" smtClean="0"/>
              <a:t>since</a:t>
            </a:r>
            <a:r>
              <a:rPr lang="da-DK" altLang="da-DK" dirty="0" smtClean="0"/>
              <a:t>. So, </a:t>
            </a:r>
            <a:r>
              <a:rPr lang="da-DK" altLang="da-DK" dirty="0" err="1" smtClean="0"/>
              <a:t>need</a:t>
            </a:r>
            <a:r>
              <a:rPr lang="da-DK" altLang="da-DK" dirty="0" smtClean="0"/>
              <a:t> to </a:t>
            </a:r>
            <a:r>
              <a:rPr lang="da-DK" altLang="da-DK" dirty="0" err="1" smtClean="0"/>
              <a:t>study</a:t>
            </a:r>
            <a:r>
              <a:rPr lang="da-DK" altLang="da-DK" dirty="0" smtClean="0"/>
              <a:t> it all at </a:t>
            </a:r>
            <a:r>
              <a:rPr lang="da-DK" altLang="da-DK" dirty="0" err="1" smtClean="0"/>
              <a:t>once</a:t>
            </a:r>
            <a:r>
              <a:rPr lang="da-DK" altLang="da-DK" dirty="0" smtClean="0"/>
              <a:t> to </a:t>
            </a:r>
            <a:r>
              <a:rPr lang="da-DK" altLang="da-DK" dirty="0" err="1" smtClean="0"/>
              <a:t>be</a:t>
            </a:r>
            <a:r>
              <a:rPr lang="da-DK" altLang="da-DK" dirty="0" smtClean="0"/>
              <a:t> </a:t>
            </a:r>
            <a:r>
              <a:rPr lang="da-DK" altLang="da-DK" dirty="0" err="1" smtClean="0"/>
              <a:t>able</a:t>
            </a:r>
            <a:r>
              <a:rPr lang="da-DK" altLang="da-DK" dirty="0" smtClean="0"/>
              <a:t> to understand the processes. And </a:t>
            </a:r>
            <a:r>
              <a:rPr lang="da-DK" altLang="da-DK" dirty="0" err="1" smtClean="0"/>
              <a:t>here</a:t>
            </a:r>
            <a:r>
              <a:rPr lang="da-DK" altLang="da-DK" dirty="0" smtClean="0"/>
              <a:t> </a:t>
            </a:r>
            <a:r>
              <a:rPr lang="da-DK" altLang="da-DK" dirty="0" err="1" smtClean="0"/>
              <a:t>obviously</a:t>
            </a:r>
            <a:r>
              <a:rPr lang="da-DK" altLang="da-DK" dirty="0" smtClean="0"/>
              <a:t> a longer time </a:t>
            </a:r>
            <a:r>
              <a:rPr lang="da-DK" altLang="da-DK" dirty="0" err="1" smtClean="0"/>
              <a:t>scale</a:t>
            </a:r>
            <a:r>
              <a:rPr lang="da-DK" altLang="da-DK" dirty="0" smtClean="0"/>
              <a:t> </a:t>
            </a:r>
            <a:r>
              <a:rPr lang="da-DK" altLang="da-DK" dirty="0" err="1" smtClean="0"/>
              <a:t>would</a:t>
            </a:r>
            <a:r>
              <a:rPr lang="da-DK" altLang="da-DK" dirty="0" smtClean="0"/>
              <a:t> </a:t>
            </a:r>
            <a:r>
              <a:rPr lang="da-DK" altLang="da-DK" dirty="0" err="1" smtClean="0"/>
              <a:t>help</a:t>
            </a:r>
            <a:r>
              <a:rPr lang="da-DK" altLang="da-DK" dirty="0" smtClean="0"/>
              <a:t>.</a:t>
            </a:r>
          </a:p>
          <a:p>
            <a:endParaRPr lang="da-DK" altLang="da-DK" dirty="0" smtClean="0"/>
          </a:p>
          <a:p>
            <a:r>
              <a:rPr lang="da-DK" altLang="da-DK" dirty="0" err="1" smtClean="0"/>
              <a:t>Temp</a:t>
            </a:r>
            <a:r>
              <a:rPr lang="da-DK" altLang="da-DK" dirty="0" smtClean="0"/>
              <a:t>: </a:t>
            </a:r>
            <a:r>
              <a:rPr lang="da-DK" altLang="da-DK" dirty="0" err="1" smtClean="0"/>
              <a:t>annual</a:t>
            </a:r>
            <a:r>
              <a:rPr lang="da-DK" altLang="da-DK" dirty="0" smtClean="0"/>
              <a:t> </a:t>
            </a:r>
            <a:r>
              <a:rPr lang="da-DK" altLang="da-DK" dirty="0" err="1" smtClean="0"/>
              <a:t>mean</a:t>
            </a:r>
            <a:r>
              <a:rPr lang="da-DK" altLang="da-DK" dirty="0" smtClean="0"/>
              <a:t> </a:t>
            </a:r>
            <a:r>
              <a:rPr lang="da-DK" altLang="da-DK" dirty="0" err="1" smtClean="0"/>
              <a:t>bottom</a:t>
            </a:r>
            <a:r>
              <a:rPr lang="da-DK" altLang="da-DK" dirty="0" smtClean="0"/>
              <a:t> </a:t>
            </a:r>
            <a:r>
              <a:rPr lang="da-DK" altLang="da-DK" dirty="0" err="1" smtClean="0"/>
              <a:t>temp</a:t>
            </a:r>
            <a:r>
              <a:rPr lang="da-DK" altLang="da-DK" dirty="0" smtClean="0"/>
              <a:t> </a:t>
            </a:r>
            <a:r>
              <a:rPr lang="da-DK" altLang="da-DK" dirty="0" err="1" smtClean="0"/>
              <a:t>Baltic</a:t>
            </a:r>
            <a:r>
              <a:rPr lang="da-DK" altLang="da-DK" dirty="0" smtClean="0"/>
              <a:t> proper (from Carstensen et al </a:t>
            </a:r>
            <a:r>
              <a:rPr lang="da-DK" altLang="da-DK" dirty="0" err="1" smtClean="0"/>
              <a:t>paper</a:t>
            </a:r>
            <a:r>
              <a:rPr lang="da-DK" altLang="da-DK" dirty="0" smtClean="0"/>
              <a:t>). Have </a:t>
            </a:r>
            <a:r>
              <a:rPr lang="da-DK" altLang="da-DK" dirty="0" err="1" smtClean="0"/>
              <a:t>used</a:t>
            </a:r>
            <a:r>
              <a:rPr lang="da-DK" altLang="da-DK" dirty="0" smtClean="0"/>
              <a:t> </a:t>
            </a:r>
            <a:r>
              <a:rPr lang="da-DK" altLang="da-DK" dirty="0" err="1" smtClean="0"/>
              <a:t>these</a:t>
            </a:r>
            <a:r>
              <a:rPr lang="da-DK" altLang="da-DK" dirty="0" smtClean="0"/>
              <a:t> </a:t>
            </a:r>
            <a:r>
              <a:rPr lang="da-DK" altLang="da-DK" dirty="0" err="1" smtClean="0"/>
              <a:t>because</a:t>
            </a:r>
            <a:r>
              <a:rPr lang="da-DK" altLang="da-DK" dirty="0" smtClean="0"/>
              <a:t> I </a:t>
            </a:r>
            <a:r>
              <a:rPr lang="da-DK" altLang="da-DK" dirty="0" err="1" smtClean="0"/>
              <a:t>originally</a:t>
            </a:r>
            <a:r>
              <a:rPr lang="da-DK" altLang="da-DK" dirty="0" smtClean="0"/>
              <a:t> had the plot longer back in time, and </a:t>
            </a:r>
            <a:r>
              <a:rPr lang="da-DK" altLang="da-DK" dirty="0" err="1" smtClean="0"/>
              <a:t>this</a:t>
            </a:r>
            <a:r>
              <a:rPr lang="da-DK" altLang="da-DK" dirty="0" smtClean="0"/>
              <a:t> dataset </a:t>
            </a:r>
            <a:r>
              <a:rPr lang="da-DK" altLang="da-DK" dirty="0" err="1" smtClean="0"/>
              <a:t>went</a:t>
            </a:r>
            <a:r>
              <a:rPr lang="da-DK" altLang="da-DK" dirty="0" smtClean="0"/>
              <a:t> back in time as </a:t>
            </a:r>
            <a:r>
              <a:rPr lang="da-DK" altLang="da-DK" dirty="0" err="1" smtClean="0"/>
              <a:t>well</a:t>
            </a:r>
            <a:r>
              <a:rPr lang="da-DK" altLang="da-DK" dirty="0" smtClean="0"/>
              <a:t>. Now for </a:t>
            </a:r>
            <a:r>
              <a:rPr lang="da-DK" altLang="da-DK" dirty="0" err="1" smtClean="0"/>
              <a:t>this</a:t>
            </a:r>
            <a:r>
              <a:rPr lang="da-DK" altLang="da-DK" dirty="0" smtClean="0"/>
              <a:t> </a:t>
            </a:r>
            <a:r>
              <a:rPr lang="da-DK" altLang="da-DK" dirty="0" err="1" smtClean="0"/>
              <a:t>one</a:t>
            </a:r>
            <a:r>
              <a:rPr lang="da-DK" altLang="da-DK" dirty="0" smtClean="0"/>
              <a:t> </a:t>
            </a:r>
            <a:r>
              <a:rPr lang="da-DK" altLang="da-DK" dirty="0" err="1" smtClean="0"/>
              <a:t>here</a:t>
            </a:r>
            <a:r>
              <a:rPr lang="da-DK" altLang="da-DK" dirty="0" smtClean="0"/>
              <a:t>, </a:t>
            </a:r>
            <a:r>
              <a:rPr lang="da-DK" altLang="da-DK" dirty="0" err="1" smtClean="0"/>
              <a:t>we</a:t>
            </a:r>
            <a:r>
              <a:rPr lang="da-DK" altLang="da-DK" dirty="0" smtClean="0"/>
              <a:t> </a:t>
            </a:r>
            <a:r>
              <a:rPr lang="da-DK" altLang="da-DK" dirty="0" err="1" smtClean="0"/>
              <a:t>can</a:t>
            </a:r>
            <a:r>
              <a:rPr lang="da-DK" altLang="da-DK" dirty="0" smtClean="0"/>
              <a:t> </a:t>
            </a:r>
            <a:r>
              <a:rPr lang="da-DK" altLang="da-DK" dirty="0" err="1" smtClean="0"/>
              <a:t>also</a:t>
            </a:r>
            <a:r>
              <a:rPr lang="da-DK" altLang="da-DK" dirty="0" smtClean="0"/>
              <a:t> </a:t>
            </a:r>
            <a:r>
              <a:rPr lang="da-DK" altLang="da-DK" dirty="0" err="1" smtClean="0"/>
              <a:t>use</a:t>
            </a:r>
            <a:r>
              <a:rPr lang="da-DK" altLang="da-DK" dirty="0" smtClean="0"/>
              <a:t> </a:t>
            </a:r>
            <a:r>
              <a:rPr lang="da-DK" altLang="da-DK" dirty="0" err="1" smtClean="0"/>
              <a:t>some</a:t>
            </a:r>
            <a:r>
              <a:rPr lang="da-DK" altLang="da-DK" dirty="0" smtClean="0"/>
              <a:t> </a:t>
            </a:r>
            <a:r>
              <a:rPr lang="da-DK" altLang="da-DK" dirty="0" err="1" smtClean="0"/>
              <a:t>other</a:t>
            </a:r>
            <a:r>
              <a:rPr lang="da-DK" altLang="da-DK" dirty="0" smtClean="0"/>
              <a:t> </a:t>
            </a:r>
            <a:r>
              <a:rPr lang="da-DK" altLang="da-DK" dirty="0" err="1" smtClean="0"/>
              <a:t>temp</a:t>
            </a:r>
            <a:r>
              <a:rPr lang="da-DK" altLang="da-DK" dirty="0" smtClean="0"/>
              <a:t>, </a:t>
            </a:r>
            <a:r>
              <a:rPr lang="da-DK" altLang="da-DK" dirty="0" err="1" smtClean="0"/>
              <a:t>whatever</a:t>
            </a:r>
            <a:r>
              <a:rPr lang="da-DK" altLang="da-DK" dirty="0" smtClean="0"/>
              <a:t> </a:t>
            </a:r>
            <a:r>
              <a:rPr lang="da-DK" altLang="da-DK" dirty="0" err="1" smtClean="0"/>
              <a:t>you</a:t>
            </a:r>
            <a:r>
              <a:rPr lang="da-DK" altLang="da-DK" dirty="0" smtClean="0"/>
              <a:t> </a:t>
            </a:r>
            <a:r>
              <a:rPr lang="da-DK" altLang="da-DK" dirty="0" err="1" smtClean="0"/>
              <a:t>like</a:t>
            </a:r>
            <a:r>
              <a:rPr lang="da-DK" altLang="da-DK" dirty="0" smtClean="0">
                <a:sym typeface="Wingdings" pitchFamily="2" charset="2"/>
              </a:rPr>
              <a:t></a:t>
            </a:r>
          </a:p>
          <a:p>
            <a:endParaRPr lang="da-DK" altLang="da-DK" dirty="0" smtClean="0">
              <a:sym typeface="Wingdings" pitchFamily="2" charset="2"/>
            </a:endParaRPr>
          </a:p>
          <a:p>
            <a:r>
              <a:rPr lang="da-DK" altLang="da-DK" dirty="0" smtClean="0">
                <a:sym typeface="Wingdings" pitchFamily="2" charset="2"/>
              </a:rPr>
              <a:t>Oxygen: It is </a:t>
            </a:r>
            <a:r>
              <a:rPr lang="da-DK" altLang="da-DK" dirty="0" err="1" smtClean="0">
                <a:sym typeface="Wingdings" pitchFamily="2" charset="2"/>
              </a:rPr>
              <a:t>also</a:t>
            </a:r>
            <a:r>
              <a:rPr lang="da-DK" altLang="da-DK" dirty="0" smtClean="0">
                <a:sym typeface="Wingdings" pitchFamily="2" charset="2"/>
              </a:rPr>
              <a:t> from Carstensen </a:t>
            </a:r>
            <a:r>
              <a:rPr lang="da-DK" altLang="da-DK" dirty="0" err="1" smtClean="0">
                <a:sym typeface="Wingdings" pitchFamily="2" charset="2"/>
              </a:rPr>
              <a:t>paper</a:t>
            </a:r>
            <a:r>
              <a:rPr lang="da-DK" altLang="da-DK" dirty="0" smtClean="0">
                <a:sym typeface="Wingdings" pitchFamily="2" charset="2"/>
              </a:rPr>
              <a:t> and for Bornholm Basin. Must </a:t>
            </a:r>
            <a:r>
              <a:rPr lang="da-DK" altLang="da-DK" dirty="0" err="1" smtClean="0">
                <a:sym typeface="Wingdings" pitchFamily="2" charset="2"/>
              </a:rPr>
              <a:t>admit</a:t>
            </a:r>
            <a:r>
              <a:rPr lang="da-DK" altLang="da-DK" dirty="0" smtClean="0">
                <a:sym typeface="Wingdings" pitchFamily="2" charset="2"/>
              </a:rPr>
              <a:t> I do not understand </a:t>
            </a:r>
            <a:r>
              <a:rPr lang="da-DK" altLang="da-DK" dirty="0" err="1" smtClean="0">
                <a:sym typeface="Wingdings" pitchFamily="2" charset="2"/>
              </a:rPr>
              <a:t>exactly</a:t>
            </a:r>
            <a:r>
              <a:rPr lang="da-DK" altLang="da-DK" dirty="0" smtClean="0">
                <a:sym typeface="Wingdings" pitchFamily="2" charset="2"/>
              </a:rPr>
              <a:t> </a:t>
            </a:r>
            <a:r>
              <a:rPr lang="da-DK" altLang="da-DK" dirty="0" err="1" smtClean="0">
                <a:sym typeface="Wingdings" pitchFamily="2" charset="2"/>
              </a:rPr>
              <a:t>what</a:t>
            </a:r>
            <a:r>
              <a:rPr lang="da-DK" altLang="da-DK" dirty="0" smtClean="0">
                <a:sym typeface="Wingdings" pitchFamily="2" charset="2"/>
              </a:rPr>
              <a:t> it is, at </a:t>
            </a:r>
            <a:r>
              <a:rPr lang="da-DK" altLang="da-DK" dirty="0" err="1" smtClean="0">
                <a:sym typeface="Wingdings" pitchFamily="2" charset="2"/>
              </a:rPr>
              <a:t>least</a:t>
            </a:r>
            <a:r>
              <a:rPr lang="da-DK" altLang="da-DK" dirty="0" smtClean="0">
                <a:sym typeface="Wingdings" pitchFamily="2" charset="2"/>
              </a:rPr>
              <a:t> </a:t>
            </a:r>
            <a:r>
              <a:rPr lang="da-DK" altLang="da-DK" dirty="0" err="1" smtClean="0">
                <a:sym typeface="Wingdings" pitchFamily="2" charset="2"/>
              </a:rPr>
              <a:t>some</a:t>
            </a:r>
            <a:r>
              <a:rPr lang="da-DK" altLang="da-DK" dirty="0" smtClean="0">
                <a:sym typeface="Wingdings" pitchFamily="2" charset="2"/>
              </a:rPr>
              <a:t> </a:t>
            </a:r>
            <a:r>
              <a:rPr lang="da-DK" altLang="da-DK" dirty="0" err="1" smtClean="0">
                <a:sym typeface="Wingdings" pitchFamily="2" charset="2"/>
              </a:rPr>
              <a:t>concentration</a:t>
            </a:r>
            <a:r>
              <a:rPr lang="da-DK" altLang="da-DK" dirty="0" smtClean="0">
                <a:sym typeface="Wingdings" pitchFamily="2" charset="2"/>
              </a:rPr>
              <a:t> it is, with recent </a:t>
            </a:r>
            <a:r>
              <a:rPr lang="da-DK" altLang="da-DK" dirty="0" err="1" smtClean="0">
                <a:sym typeface="Wingdings" pitchFamily="2" charset="2"/>
              </a:rPr>
              <a:t>values</a:t>
            </a:r>
            <a:r>
              <a:rPr lang="da-DK" altLang="da-DK" dirty="0" smtClean="0">
                <a:sym typeface="Wingdings" pitchFamily="2" charset="2"/>
              </a:rPr>
              <a:t> 3-5 mg/l). </a:t>
            </a:r>
            <a:r>
              <a:rPr lang="da-DK" altLang="da-DK" dirty="0" err="1" smtClean="0">
                <a:sym typeface="Wingdings" pitchFamily="2" charset="2"/>
              </a:rPr>
              <a:t>Don’t</a:t>
            </a:r>
            <a:r>
              <a:rPr lang="da-DK" altLang="da-DK" dirty="0" smtClean="0">
                <a:sym typeface="Wingdings" pitchFamily="2" charset="2"/>
              </a:rPr>
              <a:t> know </a:t>
            </a:r>
            <a:r>
              <a:rPr lang="da-DK" altLang="da-DK" dirty="0" err="1" smtClean="0">
                <a:sym typeface="Wingdings" pitchFamily="2" charset="2"/>
              </a:rPr>
              <a:t>whether</a:t>
            </a:r>
            <a:r>
              <a:rPr lang="da-DK" altLang="da-DK" dirty="0" smtClean="0">
                <a:sym typeface="Wingdings" pitchFamily="2" charset="2"/>
              </a:rPr>
              <a:t> it is </a:t>
            </a:r>
            <a:r>
              <a:rPr lang="da-DK" altLang="da-DK" dirty="0" err="1" smtClean="0">
                <a:sym typeface="Wingdings" pitchFamily="2" charset="2"/>
              </a:rPr>
              <a:t>annual</a:t>
            </a:r>
            <a:r>
              <a:rPr lang="da-DK" altLang="da-DK" dirty="0" smtClean="0">
                <a:sym typeface="Wingdings" pitchFamily="2" charset="2"/>
              </a:rPr>
              <a:t> </a:t>
            </a:r>
            <a:r>
              <a:rPr lang="da-DK" altLang="da-DK" dirty="0" err="1" smtClean="0">
                <a:sym typeface="Wingdings" pitchFamily="2" charset="2"/>
              </a:rPr>
              <a:t>mean</a:t>
            </a:r>
            <a:r>
              <a:rPr lang="da-DK" altLang="da-DK" dirty="0" smtClean="0">
                <a:sym typeface="Wingdings" pitchFamily="2" charset="2"/>
              </a:rPr>
              <a:t> or </a:t>
            </a:r>
            <a:r>
              <a:rPr lang="da-DK" altLang="da-DK" dirty="0" err="1" smtClean="0">
                <a:sym typeface="Wingdings" pitchFamily="2" charset="2"/>
              </a:rPr>
              <a:t>smth</a:t>
            </a:r>
            <a:r>
              <a:rPr lang="da-DK" altLang="da-DK" dirty="0" smtClean="0">
                <a:sym typeface="Wingdings" pitchFamily="2" charset="2"/>
              </a:rPr>
              <a:t> </a:t>
            </a:r>
            <a:r>
              <a:rPr lang="da-DK" altLang="da-DK" dirty="0" err="1" smtClean="0">
                <a:sym typeface="Wingdings" pitchFamily="2" charset="2"/>
              </a:rPr>
              <a:t>else</a:t>
            </a:r>
            <a:r>
              <a:rPr lang="da-DK" altLang="da-DK" dirty="0" smtClean="0">
                <a:sym typeface="Wingdings" pitchFamily="2" charset="2"/>
              </a:rPr>
              <a:t>. He </a:t>
            </a:r>
            <a:r>
              <a:rPr lang="da-DK" altLang="da-DK" dirty="0" err="1" smtClean="0">
                <a:sym typeface="Wingdings" pitchFamily="2" charset="2"/>
              </a:rPr>
              <a:t>does</a:t>
            </a:r>
            <a:r>
              <a:rPr lang="da-DK" altLang="da-DK" dirty="0" smtClean="0">
                <a:sym typeface="Wingdings" pitchFamily="2" charset="2"/>
              </a:rPr>
              <a:t> not have </a:t>
            </a:r>
            <a:r>
              <a:rPr lang="da-DK" altLang="da-DK" dirty="0" err="1" smtClean="0">
                <a:sym typeface="Wingdings" pitchFamily="2" charset="2"/>
              </a:rPr>
              <a:t>exaclty</a:t>
            </a:r>
            <a:r>
              <a:rPr lang="da-DK" altLang="da-DK" dirty="0" smtClean="0">
                <a:sym typeface="Wingdings" pitchFamily="2" charset="2"/>
              </a:rPr>
              <a:t> </a:t>
            </a:r>
            <a:r>
              <a:rPr lang="da-DK" altLang="da-DK" dirty="0" err="1" smtClean="0">
                <a:sym typeface="Wingdings" pitchFamily="2" charset="2"/>
              </a:rPr>
              <a:t>this</a:t>
            </a:r>
            <a:r>
              <a:rPr lang="da-DK" altLang="da-DK" dirty="0" smtClean="0">
                <a:sym typeface="Wingdings" pitchFamily="2" charset="2"/>
              </a:rPr>
              <a:t> plot in the </a:t>
            </a:r>
            <a:r>
              <a:rPr lang="da-DK" altLang="da-DK" dirty="0" err="1" smtClean="0">
                <a:sym typeface="Wingdings" pitchFamily="2" charset="2"/>
              </a:rPr>
              <a:t>paper</a:t>
            </a:r>
            <a:r>
              <a:rPr lang="da-DK" altLang="da-DK" dirty="0" smtClean="0">
                <a:sym typeface="Wingdings" pitchFamily="2" charset="2"/>
              </a:rPr>
              <a:t>, just had it in the file I </a:t>
            </a:r>
            <a:r>
              <a:rPr lang="da-DK" altLang="da-DK" dirty="0" err="1" smtClean="0">
                <a:sym typeface="Wingdings" pitchFamily="2" charset="2"/>
              </a:rPr>
              <a:t>got</a:t>
            </a:r>
            <a:r>
              <a:rPr lang="da-DK" altLang="da-DK" dirty="0" smtClean="0">
                <a:sym typeface="Wingdings" pitchFamily="2" charset="2"/>
              </a:rPr>
              <a:t> from </a:t>
            </a:r>
            <a:r>
              <a:rPr lang="da-DK" altLang="da-DK" dirty="0" err="1" smtClean="0">
                <a:sym typeface="Wingdings" pitchFamily="2" charset="2"/>
              </a:rPr>
              <a:t>him</a:t>
            </a:r>
            <a:r>
              <a:rPr lang="da-DK" altLang="da-DK" dirty="0" smtClean="0">
                <a:sym typeface="Wingdings" pitchFamily="2" charset="2"/>
              </a:rPr>
              <a:t>. So, for </a:t>
            </a:r>
            <a:r>
              <a:rPr lang="da-DK" altLang="da-DK" dirty="0" err="1" smtClean="0">
                <a:sym typeface="Wingdings" pitchFamily="2" charset="2"/>
              </a:rPr>
              <a:t>smth</a:t>
            </a:r>
            <a:r>
              <a:rPr lang="da-DK" altLang="da-DK" dirty="0" smtClean="0">
                <a:sym typeface="Wingdings" pitchFamily="2" charset="2"/>
              </a:rPr>
              <a:t> more </a:t>
            </a:r>
            <a:r>
              <a:rPr lang="da-DK" altLang="da-DK" dirty="0" err="1" smtClean="0">
                <a:sym typeface="Wingdings" pitchFamily="2" charset="2"/>
              </a:rPr>
              <a:t>detailed</a:t>
            </a:r>
            <a:r>
              <a:rPr lang="da-DK" altLang="da-DK" dirty="0" smtClean="0">
                <a:sym typeface="Wingdings" pitchFamily="2" charset="2"/>
              </a:rPr>
              <a:t> </a:t>
            </a:r>
            <a:r>
              <a:rPr lang="da-DK" altLang="da-DK" dirty="0" err="1" smtClean="0">
                <a:sym typeface="Wingdings" pitchFamily="2" charset="2"/>
              </a:rPr>
              <a:t>would</a:t>
            </a:r>
            <a:r>
              <a:rPr lang="da-DK" altLang="da-DK" dirty="0" smtClean="0">
                <a:sym typeface="Wingdings" pitchFamily="2" charset="2"/>
              </a:rPr>
              <a:t> </a:t>
            </a:r>
            <a:r>
              <a:rPr lang="da-DK" altLang="da-DK" dirty="0" err="1" smtClean="0">
                <a:sym typeface="Wingdings" pitchFamily="2" charset="2"/>
              </a:rPr>
              <a:t>need</a:t>
            </a:r>
            <a:r>
              <a:rPr lang="da-DK" altLang="da-DK" dirty="0" smtClean="0">
                <a:sym typeface="Wingdings" pitchFamily="2" charset="2"/>
              </a:rPr>
              <a:t> to ask </a:t>
            </a:r>
            <a:r>
              <a:rPr lang="da-DK" altLang="da-DK" dirty="0" err="1" smtClean="0">
                <a:sym typeface="Wingdings" pitchFamily="2" charset="2"/>
              </a:rPr>
              <a:t>him</a:t>
            </a:r>
            <a:r>
              <a:rPr lang="da-DK" altLang="da-DK" dirty="0" smtClean="0">
                <a:sym typeface="Wingdings" pitchFamily="2" charset="2"/>
              </a:rPr>
              <a:t>, but </a:t>
            </a:r>
            <a:r>
              <a:rPr lang="da-DK" altLang="da-DK" dirty="0" err="1" smtClean="0">
                <a:sym typeface="Wingdings" pitchFamily="2" charset="2"/>
              </a:rPr>
              <a:t>thought</a:t>
            </a:r>
            <a:r>
              <a:rPr lang="da-DK" altLang="da-DK" dirty="0" smtClean="0">
                <a:sym typeface="Wingdings" pitchFamily="2" charset="2"/>
              </a:rPr>
              <a:t> </a:t>
            </a:r>
            <a:r>
              <a:rPr lang="da-DK" altLang="da-DK" dirty="0" err="1" smtClean="0">
                <a:sym typeface="Wingdings" pitchFamily="2" charset="2"/>
              </a:rPr>
              <a:t>was</a:t>
            </a:r>
            <a:r>
              <a:rPr lang="da-DK" altLang="da-DK" dirty="0" smtClean="0">
                <a:sym typeface="Wingdings" pitchFamily="2" charset="2"/>
              </a:rPr>
              <a:t> ok to </a:t>
            </a:r>
            <a:r>
              <a:rPr lang="da-DK" altLang="da-DK" dirty="0" err="1" smtClean="0">
                <a:sym typeface="Wingdings" pitchFamily="2" charset="2"/>
              </a:rPr>
              <a:t>use</a:t>
            </a:r>
            <a:r>
              <a:rPr lang="da-DK" altLang="da-DK" dirty="0" smtClean="0">
                <a:sym typeface="Wingdings" pitchFamily="2" charset="2"/>
              </a:rPr>
              <a:t> for trend. But </a:t>
            </a:r>
            <a:r>
              <a:rPr lang="da-DK" altLang="da-DK" dirty="0" err="1" smtClean="0">
                <a:sym typeface="Wingdings" pitchFamily="2" charset="2"/>
              </a:rPr>
              <a:t>again</a:t>
            </a:r>
            <a:r>
              <a:rPr lang="da-DK" altLang="da-DK" dirty="0" smtClean="0">
                <a:sym typeface="Wingdings" pitchFamily="2" charset="2"/>
              </a:rPr>
              <a:t> for </a:t>
            </a:r>
            <a:r>
              <a:rPr lang="da-DK" altLang="da-DK" dirty="0" err="1" smtClean="0">
                <a:sym typeface="Wingdings" pitchFamily="2" charset="2"/>
              </a:rPr>
              <a:t>this</a:t>
            </a:r>
            <a:r>
              <a:rPr lang="da-DK" altLang="da-DK" dirty="0" smtClean="0">
                <a:sym typeface="Wingdings" pitchFamily="2" charset="2"/>
              </a:rPr>
              <a:t> time </a:t>
            </a:r>
            <a:r>
              <a:rPr lang="da-DK" altLang="da-DK" dirty="0" err="1" smtClean="0">
                <a:sym typeface="Wingdings" pitchFamily="2" charset="2"/>
              </a:rPr>
              <a:t>period</a:t>
            </a:r>
            <a:r>
              <a:rPr lang="da-DK" altLang="da-DK" dirty="0" smtClean="0">
                <a:sym typeface="Wingdings" pitchFamily="2" charset="2"/>
              </a:rPr>
              <a:t> </a:t>
            </a:r>
            <a:r>
              <a:rPr lang="da-DK" altLang="da-DK" dirty="0" err="1" smtClean="0">
                <a:sym typeface="Wingdings" pitchFamily="2" charset="2"/>
              </a:rPr>
              <a:t>here</a:t>
            </a:r>
            <a:r>
              <a:rPr lang="da-DK" altLang="da-DK" dirty="0" smtClean="0">
                <a:sym typeface="Wingdings" pitchFamily="2" charset="2"/>
              </a:rPr>
              <a:t>, </a:t>
            </a:r>
            <a:r>
              <a:rPr lang="da-DK" altLang="da-DK" dirty="0" err="1" smtClean="0">
                <a:sym typeface="Wingdings" pitchFamily="2" charset="2"/>
              </a:rPr>
              <a:t>we</a:t>
            </a:r>
            <a:r>
              <a:rPr lang="da-DK" altLang="da-DK" dirty="0" smtClean="0">
                <a:sym typeface="Wingdings" pitchFamily="2" charset="2"/>
              </a:rPr>
              <a:t> </a:t>
            </a:r>
            <a:r>
              <a:rPr lang="da-DK" altLang="da-DK" dirty="0" err="1" smtClean="0">
                <a:sym typeface="Wingdings" pitchFamily="2" charset="2"/>
              </a:rPr>
              <a:t>may</a:t>
            </a:r>
            <a:r>
              <a:rPr lang="da-DK" altLang="da-DK" dirty="0" smtClean="0">
                <a:sym typeface="Wingdings" pitchFamily="2" charset="2"/>
              </a:rPr>
              <a:t> have </a:t>
            </a:r>
            <a:r>
              <a:rPr lang="da-DK" altLang="da-DK" dirty="0" err="1" smtClean="0">
                <a:sym typeface="Wingdings" pitchFamily="2" charset="2"/>
              </a:rPr>
              <a:t>other</a:t>
            </a:r>
            <a:r>
              <a:rPr lang="da-DK" altLang="da-DK" dirty="0" smtClean="0">
                <a:sym typeface="Wingdings" pitchFamily="2" charset="2"/>
              </a:rPr>
              <a:t> </a:t>
            </a:r>
            <a:r>
              <a:rPr lang="da-DK" altLang="da-DK" dirty="0" err="1" smtClean="0">
                <a:sym typeface="Wingdings" pitchFamily="2" charset="2"/>
              </a:rPr>
              <a:t>things</a:t>
            </a:r>
            <a:r>
              <a:rPr lang="da-DK" altLang="da-DK" dirty="0" smtClean="0">
                <a:sym typeface="Wingdings" pitchFamily="2" charset="2"/>
              </a:rPr>
              <a:t> to </a:t>
            </a:r>
            <a:r>
              <a:rPr lang="da-DK" altLang="da-DK" dirty="0" err="1" smtClean="0">
                <a:sym typeface="Wingdings" pitchFamily="2" charset="2"/>
              </a:rPr>
              <a:t>use</a:t>
            </a:r>
            <a:r>
              <a:rPr lang="da-DK" altLang="da-DK" dirty="0" smtClean="0">
                <a:sym typeface="Wingdings" pitchFamily="2" charset="2"/>
              </a:rPr>
              <a:t>, </a:t>
            </a:r>
            <a:r>
              <a:rPr lang="da-DK" altLang="da-DK" dirty="0" err="1" smtClean="0">
                <a:sym typeface="Wingdings" pitchFamily="2" charset="2"/>
              </a:rPr>
              <a:t>whatever</a:t>
            </a:r>
            <a:r>
              <a:rPr lang="da-DK" altLang="da-DK" dirty="0" smtClean="0">
                <a:sym typeface="Wingdings" pitchFamily="2" charset="2"/>
              </a:rPr>
              <a:t> </a:t>
            </a:r>
            <a:r>
              <a:rPr lang="da-DK" altLang="da-DK" dirty="0" err="1" smtClean="0">
                <a:sym typeface="Wingdings" pitchFamily="2" charset="2"/>
              </a:rPr>
              <a:t>you</a:t>
            </a:r>
            <a:r>
              <a:rPr lang="da-DK" altLang="da-DK" dirty="0" smtClean="0">
                <a:sym typeface="Wingdings" pitchFamily="2" charset="2"/>
              </a:rPr>
              <a:t> </a:t>
            </a:r>
            <a:r>
              <a:rPr lang="da-DK" altLang="da-DK" dirty="0" err="1" smtClean="0">
                <a:sym typeface="Wingdings" pitchFamily="2" charset="2"/>
              </a:rPr>
              <a:t>like</a:t>
            </a:r>
            <a:r>
              <a:rPr lang="da-DK" altLang="da-DK" dirty="0" smtClean="0">
                <a:sym typeface="Wingdings" pitchFamily="2" charset="2"/>
              </a:rPr>
              <a:t></a:t>
            </a:r>
          </a:p>
          <a:p>
            <a:endParaRPr lang="da-DK" altLang="da-DK" dirty="0" smtClean="0"/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FB3504-3C73-4E47-A99B-E42991399E5A}" type="slidenum">
              <a:rPr lang="da-DK" altLang="da-DK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da-DK" alt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285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da-DK" smtClean="0"/>
              <a:pPr/>
              <a:t>17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75437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2520517" y="2944814"/>
            <a:ext cx="6551036" cy="1002289"/>
          </a:xfrm>
        </p:spPr>
        <p:txBody>
          <a:bodyPr/>
          <a:lstStyle>
            <a:lvl1pPr>
              <a:defRPr sz="4400"/>
            </a:lvl1pPr>
          </a:lstStyle>
          <a:p>
            <a:r>
              <a:rPr lang="da-DK" dirty="0" smtClean="0"/>
              <a:t>Østlig Østersø torsk</a:t>
            </a:r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dirty="0" smtClean="0"/>
              <a:t>25/5 - 2021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17920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5C24-B8C8-4B47-9154-F932EC8A891E}" type="datetimeFigureOut">
              <a:rPr lang="da-DK" smtClean="0"/>
              <a:t>26-09-2021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A67B-EF69-40E2-9902-068386A426E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24819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5C24-B8C8-4B47-9154-F932EC8A891E}" type="datetimeFigureOut">
              <a:rPr lang="da-DK" smtClean="0"/>
              <a:t>26-09-2021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A67B-EF69-40E2-9902-068386A426E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730553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/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11" name="Logo white">
            <a:extLst>
              <a:ext uri="{FF2B5EF4-FFF2-40B4-BE49-F238E27FC236}">
                <a16:creationId xmlns:a16="http://schemas.microsoft.com/office/drawing/2014/main" id="{275A6477-FE3A-4D40-B1FE-E46C11E344A5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252033" y="252000"/>
            <a:ext cx="419666" cy="612000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sz="1800" dirty="0"/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9892" y="3545117"/>
            <a:ext cx="10841439" cy="2706458"/>
          </a:xfrm>
        </p:spPr>
        <p:txBody>
          <a:bodyPr anchor="t" anchorCtr="0"/>
          <a:lstStyle>
            <a:lvl1pPr>
              <a:lnSpc>
                <a:spcPct val="93000"/>
              </a:lnSpc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7104" y="1704975"/>
            <a:ext cx="10841439" cy="1660654"/>
          </a:xfr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117C6C-7BC3-4888-BC29-FAB17565D11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7E4668-D07F-4B96-9755-17540273485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40392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156">
          <p15:clr>
            <a:srgbClr val="F26B43"/>
          </p15:clr>
        </p15:guide>
        <p15:guide id="2" pos="6984">
          <p15:clr>
            <a:srgbClr val="F26B43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9892" y="3545117"/>
            <a:ext cx="10841439" cy="2706458"/>
          </a:xfrm>
        </p:spPr>
        <p:txBody>
          <a:bodyPr anchor="t" anchorCtr="0"/>
          <a:lstStyle>
            <a:lvl1pPr>
              <a:lnSpc>
                <a:spcPct val="93000"/>
              </a:lnSpc>
              <a:defRPr sz="8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7104" y="1704975"/>
            <a:ext cx="10841439" cy="1660654"/>
          </a:xfr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3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46B4F-F02C-40EC-9B70-932B18214C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7EB69-BB5A-407E-BF0A-1CB9B24506D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4386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156">
          <p15:clr>
            <a:srgbClr val="F26B43"/>
          </p15:clr>
        </p15:guide>
        <p15:guide id="2" pos="6984">
          <p15:clr>
            <a:srgbClr val="F26B43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48A0E3C-0CE1-4BBF-A912-5A81BF3B7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CA8860-CDAD-4F91-9292-2B11655C19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7A21B-9B48-4777-BF0D-9FB95719C2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11433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984">
          <p15:clr>
            <a:srgbClr val="F26B43"/>
          </p15:clr>
        </p15:guide>
        <p15:guide id="2" pos="1117">
          <p15:clr>
            <a:srgbClr val="F26B43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EB1D5E1-0C4E-4A74-BE37-26307F7E2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957" y="426127"/>
            <a:ext cx="9313586" cy="9727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75032" y="1706399"/>
            <a:ext cx="4410751" cy="45468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8870" y="1706399"/>
            <a:ext cx="4409674" cy="45468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2499420-B0E8-4C8A-8C00-E21262271A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3EE7F0E-E606-41AC-BBBF-B5AECB1112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30403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118">
          <p15:clr>
            <a:srgbClr val="F26B43"/>
          </p15:clr>
        </p15:guide>
        <p15:guide id="2" pos="3896">
          <p15:clr>
            <a:srgbClr val="F26B43"/>
          </p15:clr>
        </p15:guide>
        <p15:guide id="3" pos="4205">
          <p15:clr>
            <a:srgbClr val="F26B43"/>
          </p15:clr>
        </p15:guide>
        <p15:guide id="4" pos="6984">
          <p15:clr>
            <a:srgbClr val="F26B43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90A2595F-A737-4D92-946C-EC0BBF885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957" y="426127"/>
            <a:ext cx="6049459" cy="9727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957" y="1706328"/>
            <a:ext cx="6049459" cy="454557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65D29D0-EA4F-4318-8A82-6C2B200A7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32298" y="849734"/>
            <a:ext cx="3859702" cy="25056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5B8511D-E10E-40C3-82A6-3DCDC97CF6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32298" y="3563718"/>
            <a:ext cx="3859702" cy="25056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  <a:p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2986237-C7E2-4498-82A4-361A340A650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64EEF-2B63-484E-803A-4FCD66F243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67931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927">
          <p15:clr>
            <a:srgbClr val="F26B43"/>
          </p15:clr>
        </p15:guide>
        <p15:guide id="2" pos="5247">
          <p15:clr>
            <a:srgbClr val="F26B43"/>
          </p15:clr>
        </p15:guide>
        <p15:guide id="3" pos="1117">
          <p15:clr>
            <a:srgbClr val="F26B43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2213382-11A1-48CE-B0A0-D8A7D2686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909" y="426127"/>
            <a:ext cx="6866634" cy="9727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1909" y="1706328"/>
            <a:ext cx="6866634" cy="454557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65D29D0-EA4F-4318-8A82-6C2B200A7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1314523"/>
            <a:ext cx="3708483" cy="24552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5B8511D-E10E-40C3-82A6-3DCDC97CF6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3968153"/>
            <a:ext cx="3708483" cy="24552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  <a:p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26B732-1A52-4AA9-89FC-8FC5439E40D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5D0DC-E43F-43DA-AA0F-C0C54C8939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4074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984">
          <p15:clr>
            <a:srgbClr val="F26B43"/>
          </p15:clr>
        </p15:guide>
        <p15:guide id="2" pos="2660">
          <p15:clr>
            <a:srgbClr val="F26B43"/>
          </p15:clr>
        </p15:guide>
        <p15:guide id="3" pos="2335">
          <p15:clr>
            <a:srgbClr val="F26B43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953C3-F3F7-4638-96F8-7CF20CB55E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682" y="980728"/>
            <a:ext cx="3740887" cy="41811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 to add title one line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C0DB591-4602-46B3-B1C3-1E64148AB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82" y="4407151"/>
            <a:ext cx="3740887" cy="184442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8416079-1CFC-426F-A6ED-5AB355FC545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23300" y="979201"/>
            <a:ext cx="3740887" cy="417767"/>
          </a:xfrm>
        </p:spPr>
        <p:txBody>
          <a:bodyPr anchor="b" anchorCtr="0"/>
          <a:lstStyle>
            <a:lvl1pPr marL="0" indent="0">
              <a:buNone/>
              <a:defRPr sz="2400" b="1"/>
            </a:lvl1pPr>
            <a:lvl2pPr marL="0" indent="0">
              <a:buNone/>
              <a:defRPr sz="2400" b="1"/>
            </a:lvl2pPr>
            <a:lvl3pPr marL="0" indent="0">
              <a:buNone/>
              <a:defRPr sz="2400" b="1"/>
            </a:lvl3pPr>
            <a:lvl4pPr marL="0" indent="0">
              <a:buNone/>
              <a:defRPr sz="2400" b="1"/>
            </a:lvl4pPr>
            <a:lvl5pPr marL="0" indent="0">
              <a:buNone/>
              <a:defRPr sz="2400" b="1"/>
            </a:lvl5pPr>
          </a:lstStyle>
          <a:p>
            <a:pPr lvl="0"/>
            <a:r>
              <a:rPr lang="en-GB" dirty="0"/>
              <a:t>Click to add title one line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D358873C-68BF-4E89-B536-B3248F2B25F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223300" y="4406900"/>
            <a:ext cx="3740888" cy="18446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9A0E900-1FE2-4CC1-B435-93F3A118935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98917" y="979201"/>
            <a:ext cx="3740887" cy="417767"/>
          </a:xfrm>
        </p:spPr>
        <p:txBody>
          <a:bodyPr anchor="b" anchorCtr="0"/>
          <a:lstStyle>
            <a:lvl1pPr marL="0" indent="0">
              <a:buNone/>
              <a:defRPr sz="2400" b="1"/>
            </a:lvl1pPr>
            <a:lvl2pPr marL="0" indent="0">
              <a:buNone/>
              <a:defRPr sz="2400" b="1"/>
            </a:lvl2pPr>
            <a:lvl3pPr marL="0" indent="0">
              <a:buNone/>
              <a:defRPr sz="2400" b="1"/>
            </a:lvl3pPr>
            <a:lvl4pPr marL="0" indent="0">
              <a:buNone/>
              <a:defRPr sz="2400" b="1"/>
            </a:lvl4pPr>
            <a:lvl5pPr marL="0" indent="0">
              <a:buNone/>
              <a:defRPr sz="2400" b="1"/>
            </a:lvl5pPr>
          </a:lstStyle>
          <a:p>
            <a:pPr lvl="0"/>
            <a:r>
              <a:rPr lang="en-GB" dirty="0"/>
              <a:t>Click to add title one line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E094886A-F110-4851-B1DA-8DFC40D509F8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98917" y="4406900"/>
            <a:ext cx="3740887" cy="18446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1B02311-54A6-4455-B615-BBCA0DA742E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47682" y="1546282"/>
            <a:ext cx="3740887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710A5827-3485-49A0-81F0-FF89EE34B80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23699" y="1548581"/>
            <a:ext cx="3740887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E27B0558-FCB8-4A55-9BA9-182DFF0387F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199715" y="1546282"/>
            <a:ext cx="3740887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46B4F-F02C-40EC-9B70-932B18214C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7EB69-BB5A-407E-BF0A-1CB9B24506D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4721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156">
          <p15:clr>
            <a:srgbClr val="F26B43"/>
          </p15:clr>
        </p15:guide>
        <p15:guide id="2" pos="7522">
          <p15:clr>
            <a:srgbClr val="F26B43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97DEAA-3B7B-49C7-8C28-3F21F36A9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F74546-9D06-4CF7-806D-E04B043BF5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53AB3-8AAF-469F-AD3F-AE5E1A39D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99563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117">
          <p15:clr>
            <a:srgbClr val="F26B43"/>
          </p15:clr>
        </p15:guide>
        <p15:guide id="2" pos="6984">
          <p15:clr>
            <a:srgbClr val="F26B43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2788373" y="2816657"/>
            <a:ext cx="6467910" cy="512762"/>
          </a:xfrm>
        </p:spPr>
        <p:txBody>
          <a:bodyPr/>
          <a:lstStyle>
            <a:lvl1pPr>
              <a:defRPr sz="4400"/>
            </a:lvl1pPr>
          </a:lstStyle>
          <a:p>
            <a:r>
              <a:rPr lang="da-DK" dirty="0" smtClean="0"/>
              <a:t>Østlig Østersø torsk</a:t>
            </a:r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A67B-EF69-40E2-9902-068386A426E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01589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og foo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E75ABF-082F-4A38-B952-09157E37A8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A39F3A-7714-4FD6-9132-D60FFA220D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71154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/Pause 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AF9D3C51-A276-4E1F-B6B6-FD6A4E17EE28}"/>
              </a:ext>
            </a:extLst>
          </p:cNvPr>
          <p:cNvSpPr/>
          <p:nvPr userDrawn="1"/>
        </p:nvSpPr>
        <p:spPr bwMode="auto">
          <a:xfrm>
            <a:off x="0" y="0"/>
            <a:ext cx="12194787" cy="68616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C9776080-6230-4AB8-AB28-4D6744DD01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B7FFAE6-D148-4A15-9DFC-7D71B820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125B57E-AFC7-4517-B327-461DB01D2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Logo color">
            <a:extLst>
              <a:ext uri="{FF2B5EF4-FFF2-40B4-BE49-F238E27FC236}">
                <a16:creationId xmlns:a16="http://schemas.microsoft.com/office/drawing/2014/main" id="{B0EE486B-843B-49D6-90AE-5093AB56E30F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4871174" y="1651373"/>
            <a:ext cx="2388634" cy="3483354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5665943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/Paus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A3420087-96DF-432F-B192-585D42BF6A4E}"/>
              </a:ext>
            </a:extLst>
          </p:cNvPr>
          <p:cNvSpPr/>
          <p:nvPr userDrawn="1"/>
        </p:nvSpPr>
        <p:spPr bwMode="auto">
          <a:xfrm>
            <a:off x="0" y="0"/>
            <a:ext cx="12194787" cy="6861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13" name="Logo color">
            <a:extLst>
              <a:ext uri="{FF2B5EF4-FFF2-40B4-BE49-F238E27FC236}">
                <a16:creationId xmlns:a16="http://schemas.microsoft.com/office/drawing/2014/main" id="{09BBEE10-6A59-474F-B766-7643F97F869F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4871174" y="1651373"/>
            <a:ext cx="2388634" cy="3483354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99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sz="1800" dirty="0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AF062B26-8169-4B93-8FD8-CFDB0855A9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A59923C-6F09-424E-AF1E-AC62326A9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4C299FA2-BF46-4410-B2CD-E3C80B7A9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Bottom bar">
            <a:extLst>
              <a:ext uri="{FF2B5EF4-FFF2-40B4-BE49-F238E27FC236}">
                <a16:creationId xmlns:a16="http://schemas.microsoft.com/office/drawing/2014/main" id="{495865CE-5BE9-4122-8AB8-48E534DD88F7}"/>
              </a:ext>
            </a:extLst>
          </p:cNvPr>
          <p:cNvSpPr/>
          <p:nvPr userDrawn="1"/>
        </p:nvSpPr>
        <p:spPr bwMode="auto">
          <a:xfrm>
            <a:off x="0" y="6541200"/>
            <a:ext cx="12194787" cy="31680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12" name="Top bar">
            <a:extLst>
              <a:ext uri="{FF2B5EF4-FFF2-40B4-BE49-F238E27FC236}">
                <a16:creationId xmlns:a16="http://schemas.microsoft.com/office/drawing/2014/main" id="{0D436479-94F3-475C-8F8D-D3CDC81793FD}"/>
              </a:ext>
            </a:extLst>
          </p:cNvPr>
          <p:cNvSpPr/>
          <p:nvPr userDrawn="1"/>
        </p:nvSpPr>
        <p:spPr bwMode="auto">
          <a:xfrm>
            <a:off x="0" y="0"/>
            <a:ext cx="12194787" cy="5040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24074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5C24-B8C8-4B47-9154-F932EC8A891E}" type="datetimeFigureOut">
              <a:rPr lang="da-DK" smtClean="0"/>
              <a:t>26-09-2021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A67B-EF69-40E2-9902-068386A426E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41851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5C24-B8C8-4B47-9154-F932EC8A891E}" type="datetimeFigureOut">
              <a:rPr lang="da-DK" smtClean="0"/>
              <a:t>26-09-2021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A67B-EF69-40E2-9902-068386A426E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54245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5C24-B8C8-4B47-9154-F932EC8A891E}" type="datetimeFigureOut">
              <a:rPr lang="da-DK" smtClean="0"/>
              <a:t>26-09-2021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A67B-EF69-40E2-9902-068386A426E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92290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5C24-B8C8-4B47-9154-F932EC8A891E}" type="datetimeFigureOut">
              <a:rPr lang="da-DK" smtClean="0"/>
              <a:t>26-09-2021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A67B-EF69-40E2-9902-068386A426E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19224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5C24-B8C8-4B47-9154-F932EC8A891E}" type="datetimeFigureOut">
              <a:rPr lang="da-DK" smtClean="0"/>
              <a:t>26-09-2021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A67B-EF69-40E2-9902-068386A426E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13574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5C24-B8C8-4B47-9154-F932EC8A891E}" type="datetimeFigureOut">
              <a:rPr lang="da-DK" smtClean="0"/>
              <a:t>26-09-2021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A67B-EF69-40E2-9902-068386A426E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32280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5C24-B8C8-4B47-9154-F932EC8A891E}" type="datetimeFigureOut">
              <a:rPr lang="da-DK" smtClean="0"/>
              <a:t>26-09-2021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A67B-EF69-40E2-9902-068386A426E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1047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50000"/>
              </a:schemeClr>
            </a:gs>
            <a:gs pos="37000">
              <a:schemeClr val="bg1">
                <a:lumMod val="50000"/>
              </a:schemeClr>
            </a:gs>
            <a:gs pos="67000">
              <a:schemeClr val="bg1">
                <a:lumMod val="7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75C24-B8C8-4B47-9154-F932EC8A891E}" type="datetimeFigureOut">
              <a:rPr lang="da-DK" smtClean="0"/>
              <a:t>26-09-2021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dirty="0" smtClean="0"/>
              <a:t>25/5- 2021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45475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50000"/>
              </a:schemeClr>
            </a:gs>
            <a:gs pos="37000">
              <a:schemeClr val="bg1">
                <a:lumMod val="50000"/>
              </a:schemeClr>
            </a:gs>
            <a:gs pos="67000">
              <a:schemeClr val="bg1">
                <a:lumMod val="7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Logo color">
            <a:extLst>
              <a:ext uri="{FF2B5EF4-FFF2-40B4-BE49-F238E27FC236}">
                <a16:creationId xmlns:a16="http://schemas.microsoft.com/office/drawing/2014/main" id="{ADC92552-7939-46C1-AAFE-B97F51EBFFE9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 bwMode="auto">
          <a:xfrm>
            <a:off x="252033" y="252000"/>
            <a:ext cx="419666" cy="612000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sz="1800" dirty="0"/>
          </a:p>
        </p:txBody>
      </p:sp>
      <p:sp>
        <p:nvSpPr>
          <p:cNvPr id="11" name="Bottom bar">
            <a:extLst>
              <a:ext uri="{FF2B5EF4-FFF2-40B4-BE49-F238E27FC236}">
                <a16:creationId xmlns:a16="http://schemas.microsoft.com/office/drawing/2014/main" id="{FFFFD011-0D94-46EE-B45C-787FE82C3B5E}"/>
              </a:ext>
            </a:extLst>
          </p:cNvPr>
          <p:cNvSpPr/>
          <p:nvPr userDrawn="1"/>
        </p:nvSpPr>
        <p:spPr bwMode="auto">
          <a:xfrm>
            <a:off x="0" y="6541200"/>
            <a:ext cx="12194787" cy="31680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3" name="FLD_Presentation Title"/>
          <p:cNvSpPr>
            <a:spLocks noGrp="1"/>
          </p:cNvSpPr>
          <p:nvPr>
            <p:ph type="ftr" sz="quarter" idx="3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spcBef>
                <a:spcPts val="0"/>
              </a:spcBef>
              <a:defRPr sz="700" b="0">
                <a:noFill/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07948" y="6541200"/>
            <a:ext cx="432656" cy="3168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00" b="1">
                <a:solidFill>
                  <a:schemeClr val="bg1"/>
                </a:solidFill>
                <a:latin typeface="+mn-lt"/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74957" y="426127"/>
            <a:ext cx="9313586" cy="97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4957" y="1706328"/>
            <a:ext cx="9313586" cy="454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endParaRPr lang="en-GB" dirty="0"/>
          </a:p>
        </p:txBody>
      </p:sp>
      <p:sp>
        <p:nvSpPr>
          <p:cNvPr id="113676" name="text" descr="{&quot;templafy&quot;:{&quot;id&quot;:&quot;2fce62a0-f28a-44e1-a519-0cbe37b25f7a&quot;}}" title="UserProfile.Offices.Workarea_{{DocumentLanguage}}"/>
          <p:cNvSpPr>
            <a:spLocks noChangeArrowheads="1"/>
          </p:cNvSpPr>
          <p:nvPr/>
        </p:nvSpPr>
        <p:spPr bwMode="auto">
          <a:xfrm>
            <a:off x="1774958" y="6541200"/>
            <a:ext cx="3397513" cy="31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l" eaLnBrk="0" hangingPunct="0">
              <a:spcBef>
                <a:spcPct val="0"/>
              </a:spcBef>
            </a:pPr>
            <a:r>
              <a:rPr lang="en-GB" sz="700" b="1" dirty="0">
                <a:solidFill>
                  <a:schemeClr val="bg1"/>
                </a:solidFill>
                <a:latin typeface="+mn-lt"/>
              </a:rPr>
              <a:t>DTU</a:t>
            </a:r>
          </a:p>
        </p:txBody>
      </p:sp>
      <p:sp>
        <p:nvSpPr>
          <p:cNvPr id="5" name="date" descr="{&quot;templafy&quot;:{&quot;id&quot;:&quot;58465eeb-cfe0-4970-97ec-88179dc0a9c2&quot;}}" title="Form.Date">
            <a:extLst>
              <a:ext uri="{FF2B5EF4-FFF2-40B4-BE49-F238E27FC236}">
                <a16:creationId xmlns:a16="http://schemas.microsoft.com/office/drawing/2014/main" id="{792B975C-625D-4095-8E1D-63F20A11B57C}"/>
              </a:ext>
            </a:extLst>
          </p:cNvPr>
          <p:cNvSpPr/>
          <p:nvPr userDrawn="1"/>
        </p:nvSpPr>
        <p:spPr bwMode="auto">
          <a:xfrm>
            <a:off x="251396" y="6541200"/>
            <a:ext cx="1104157" cy="316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ＭＳ Ｐゴシック" pitchFamily="-80" charset="-128"/>
              </a:rPr>
              <a:t>Date</a:t>
            </a:r>
          </a:p>
        </p:txBody>
      </p:sp>
      <p:sp>
        <p:nvSpPr>
          <p:cNvPr id="7" name="text" descr="{&quot;templafy&quot;:{&quot;id&quot;:&quot;5020bdfb-1912-4d6d-a5c3-71b7da283692&quot;}}" title="Form.PresentationTitle">
            <a:extLst>
              <a:ext uri="{FF2B5EF4-FFF2-40B4-BE49-F238E27FC236}">
                <a16:creationId xmlns:a16="http://schemas.microsoft.com/office/drawing/2014/main" id="{06B09BDB-1C7D-4F8A-8F1B-82D88054A428}"/>
              </a:ext>
            </a:extLst>
          </p:cNvPr>
          <p:cNvSpPr txBox="1"/>
          <p:nvPr userDrawn="1"/>
        </p:nvSpPr>
        <p:spPr>
          <a:xfrm>
            <a:off x="5591878" y="6541200"/>
            <a:ext cx="5496664" cy="3168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GB" sz="700" dirty="0">
                <a:solidFill>
                  <a:schemeClr val="bg1"/>
                </a:solidFill>
                <a:latin typeface="+mn-lt"/>
              </a:rPr>
              <a:t>Title</a:t>
            </a:r>
          </a:p>
        </p:txBody>
      </p:sp>
      <p:sp>
        <p:nvSpPr>
          <p:cNvPr id="2" name="Top bar">
            <a:extLst>
              <a:ext uri="{FF2B5EF4-FFF2-40B4-BE49-F238E27FC236}">
                <a16:creationId xmlns:a16="http://schemas.microsoft.com/office/drawing/2014/main" id="{35912424-89BF-4A93-9096-3282916C71FE}"/>
              </a:ext>
            </a:extLst>
          </p:cNvPr>
          <p:cNvSpPr/>
          <p:nvPr userDrawn="1"/>
        </p:nvSpPr>
        <p:spPr bwMode="auto">
          <a:xfrm>
            <a:off x="0" y="0"/>
            <a:ext cx="12194787" cy="5040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664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9pPr>
    </p:titleStyle>
    <p:bodyStyle>
      <a:lvl1pPr marL="198000" indent="-1980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4000" indent="-1980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2pPr>
      <a:lvl3pPr marL="615600" indent="-1980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828000" indent="-1980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4pPr>
      <a:lvl5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5pPr>
      <a:lvl6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6pPr>
      <a:lvl7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7pPr>
      <a:lvl8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8pPr>
      <a:lvl9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268">
          <p15:clr>
            <a:srgbClr val="F26B43"/>
          </p15:clr>
        </p15:guide>
        <p15:guide id="4" orient="horz" pos="881">
          <p15:clr>
            <a:srgbClr val="F26B43"/>
          </p15:clr>
        </p15:guide>
        <p15:guide id="5" orient="horz" pos="1074">
          <p15:clr>
            <a:srgbClr val="F26B43"/>
          </p15:clr>
        </p15:guide>
        <p15:guide id="6" orient="horz" pos="39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2.wdp"/><Relationship Id="rId18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1.png"/><Relationship Id="rId20" Type="http://schemas.microsoft.com/office/2007/relationships/hdphoto" Target="../media/hdphoto3.wdp"/><Relationship Id="rId1" Type="http://schemas.openxmlformats.org/officeDocument/2006/relationships/tags" Target="../tags/tag5.xml"/><Relationship Id="rId6" Type="http://schemas.openxmlformats.org/officeDocument/2006/relationships/image" Target="../media/image3.jpeg"/><Relationship Id="rId11" Type="http://schemas.openxmlformats.org/officeDocument/2006/relationships/image" Target="../media/image7.gif"/><Relationship Id="rId5" Type="http://schemas.openxmlformats.org/officeDocument/2006/relationships/image" Target="../media/image2.png"/><Relationship Id="rId15" Type="http://schemas.openxmlformats.org/officeDocument/2006/relationships/image" Target="../media/image10.(null)"/><Relationship Id="rId10" Type="http://schemas.microsoft.com/office/2007/relationships/hdphoto" Target="../media/hdphoto1.wdp"/><Relationship Id="rId19" Type="http://schemas.openxmlformats.org/officeDocument/2006/relationships/image" Target="../media/image14.png"/><Relationship Id="rId4" Type="http://schemas.openxmlformats.org/officeDocument/2006/relationships/image" Target="../media/image1.jpe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50.png"/><Relationship Id="rId7" Type="http://schemas.openxmlformats.org/officeDocument/2006/relationships/image" Target="../media/image1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15.jpe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4.tif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25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3" Type="http://schemas.openxmlformats.org/officeDocument/2006/relationships/image" Target="../media/image18.jpeg"/><Relationship Id="rId7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tiff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microsoft.com/office/2007/relationships/hdphoto" Target="../media/hdphoto3.wdp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0.emf"/><Relationship Id="rId4" Type="http://schemas.openxmlformats.org/officeDocument/2006/relationships/image" Target="../media/image2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9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op_torsk_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7963" y="3195599"/>
            <a:ext cx="1529956" cy="7646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9" r="9576"/>
          <a:stretch/>
        </p:blipFill>
        <p:spPr>
          <a:xfrm rot="10800000">
            <a:off x="0" y="50801"/>
            <a:ext cx="12240745" cy="6885388"/>
          </a:xfrm>
          <a:prstGeom prst="rect">
            <a:avLst/>
          </a:prstGeom>
        </p:spPr>
      </p:pic>
      <p:pic>
        <p:nvPicPr>
          <p:cNvPr id="8" name="Picture 7" descr="spra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45045" y="5289858"/>
            <a:ext cx="1230659" cy="7165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89216" y="2197956"/>
            <a:ext cx="8726936" cy="1224880"/>
          </a:xfrm>
        </p:spPr>
        <p:txBody>
          <a:bodyPr>
            <a:noAutofit/>
          </a:bodyPr>
          <a:lstStyle/>
          <a:p>
            <a:r>
              <a:rPr lang="en-US" sz="4400" dirty="0" err="1" smtClean="0"/>
              <a:t>Fiskebestande</a:t>
            </a:r>
            <a:r>
              <a:rPr lang="en-US" sz="4400" dirty="0" smtClean="0"/>
              <a:t> </a:t>
            </a:r>
            <a:r>
              <a:rPr lang="en-US" sz="4400" dirty="0"/>
              <a:t>i </a:t>
            </a:r>
            <a:r>
              <a:rPr lang="en-US" sz="4400" dirty="0" err="1"/>
              <a:t>indre</a:t>
            </a:r>
            <a:r>
              <a:rPr lang="en-US" sz="4400" dirty="0"/>
              <a:t> </a:t>
            </a:r>
            <a:r>
              <a:rPr lang="en-US" sz="4400" dirty="0" err="1"/>
              <a:t>danske</a:t>
            </a:r>
            <a:r>
              <a:rPr lang="en-US" sz="4400" dirty="0"/>
              <a:t> </a:t>
            </a:r>
            <a:r>
              <a:rPr lang="en-US" sz="4400" dirty="0" err="1"/>
              <a:t>farvande</a:t>
            </a:r>
            <a:r>
              <a:rPr lang="en-US" sz="4400" dirty="0"/>
              <a:t> 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3600" dirty="0" err="1" smtClean="0"/>
              <a:t>Hvordan</a:t>
            </a:r>
            <a:r>
              <a:rPr lang="en-US" sz="3600" dirty="0" smtClean="0"/>
              <a:t> </a:t>
            </a:r>
            <a:r>
              <a:rPr lang="en-US" sz="3600" dirty="0" err="1"/>
              <a:t>står</a:t>
            </a:r>
            <a:r>
              <a:rPr lang="en-US" sz="3600" dirty="0"/>
              <a:t> </a:t>
            </a:r>
            <a:r>
              <a:rPr lang="en-US" sz="3600" dirty="0" err="1"/>
              <a:t>det</a:t>
            </a:r>
            <a:r>
              <a:rPr lang="en-US" sz="3600" dirty="0"/>
              <a:t> </a:t>
            </a:r>
            <a:r>
              <a:rPr lang="en-US" sz="3600" dirty="0" err="1"/>
              <a:t>til</a:t>
            </a:r>
            <a:r>
              <a:rPr lang="en-US" sz="3600" dirty="0"/>
              <a:t> med </a:t>
            </a:r>
            <a:r>
              <a:rPr lang="en-US" sz="3600" dirty="0" err="1" smtClean="0"/>
              <a:t>bestandene</a:t>
            </a:r>
            <a:r>
              <a:rPr lang="en-US" sz="3600" dirty="0" smtClean="0"/>
              <a:t>?</a:t>
            </a:r>
            <a:br>
              <a:rPr lang="en-US" sz="3600" dirty="0" smtClean="0"/>
            </a:br>
            <a:r>
              <a:rPr lang="en-US" sz="3600" dirty="0" err="1" smtClean="0"/>
              <a:t>Hvilke</a:t>
            </a:r>
            <a:r>
              <a:rPr lang="en-US" sz="3600" dirty="0" smtClean="0"/>
              <a:t> </a:t>
            </a:r>
            <a:r>
              <a:rPr lang="en-US" sz="3600" dirty="0" err="1" smtClean="0"/>
              <a:t>bestande</a:t>
            </a:r>
            <a:r>
              <a:rPr lang="en-US" sz="3600" dirty="0" smtClean="0"/>
              <a:t> </a:t>
            </a:r>
            <a:r>
              <a:rPr lang="en-US" sz="3600" dirty="0" err="1"/>
              <a:t>har</a:t>
            </a:r>
            <a:r>
              <a:rPr lang="en-US" sz="3600" dirty="0"/>
              <a:t> </a:t>
            </a:r>
            <a:r>
              <a:rPr lang="en-US" sz="3600" dirty="0" err="1"/>
              <a:t>det</a:t>
            </a:r>
            <a:r>
              <a:rPr lang="en-US" sz="3600" dirty="0"/>
              <a:t> </a:t>
            </a:r>
            <a:r>
              <a:rPr lang="en-US" sz="3600" dirty="0" err="1"/>
              <a:t>godt</a:t>
            </a:r>
            <a:r>
              <a:rPr lang="en-US" sz="3600" dirty="0"/>
              <a:t> og </a:t>
            </a:r>
            <a:r>
              <a:rPr lang="en-US" sz="3600" dirty="0" err="1"/>
              <a:t>skidt</a:t>
            </a:r>
            <a:endParaRPr lang="da-DK" sz="3600" dirty="0"/>
          </a:p>
        </p:txBody>
      </p:sp>
      <p:pic>
        <p:nvPicPr>
          <p:cNvPr id="5" name="Logo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22882" y="6030000"/>
            <a:ext cx="5200405" cy="626400"/>
          </a:xfrm>
          <a:prstGeom prst="rect">
            <a:avLst/>
          </a:prstGeom>
        </p:spPr>
      </p:pic>
      <p:pic>
        <p:nvPicPr>
          <p:cNvPr id="6" name="Picture 4" descr="DTU Corporate logo_F_A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7919" y="279399"/>
            <a:ext cx="485328" cy="70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prat.jpg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35" b="89823" l="261" r="898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19750" y="4857575"/>
            <a:ext cx="1340348" cy="8571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485" y="3302580"/>
            <a:ext cx="9665033" cy="358744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sprat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84" b="89535" l="0" r="8972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7741" y="4286147"/>
            <a:ext cx="1142248" cy="716525"/>
          </a:xfrm>
          <a:prstGeom prst="rect">
            <a:avLst/>
          </a:prstGeom>
        </p:spPr>
      </p:pic>
      <p:pic>
        <p:nvPicPr>
          <p:cNvPr id="14" name="Picture 13" descr="sprat.jpg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84" b="89535" l="1712" r="8972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296" y="2459138"/>
            <a:ext cx="1283741" cy="716525"/>
          </a:xfrm>
          <a:prstGeom prst="rect">
            <a:avLst/>
          </a:prstGeom>
        </p:spPr>
      </p:pic>
      <p:sp>
        <p:nvSpPr>
          <p:cNvPr id="16" name="Subtitle 15"/>
          <p:cNvSpPr>
            <a:spLocks noGrp="1"/>
          </p:cNvSpPr>
          <p:nvPr>
            <p:ph type="subTitle" idx="1"/>
          </p:nvPr>
        </p:nvSpPr>
        <p:spPr>
          <a:xfrm>
            <a:off x="1330472" y="3520187"/>
            <a:ext cx="9144000" cy="1655762"/>
          </a:xfrm>
        </p:spPr>
        <p:txBody>
          <a:bodyPr/>
          <a:lstStyle/>
          <a:p>
            <a:r>
              <a:rPr lang="da-DK" dirty="0" smtClean="0"/>
              <a:t>Marie Storr-Paulsen</a:t>
            </a:r>
            <a:endParaRPr lang="da-DK" dirty="0"/>
          </a:p>
          <a:p>
            <a:endParaRPr lang="en-US" dirty="0"/>
          </a:p>
        </p:txBody>
      </p:sp>
      <p:pic>
        <p:nvPicPr>
          <p:cNvPr id="24" name="Bildobjekt 13"/>
          <p:cNvPicPr/>
          <p:nvPr/>
        </p:nvPicPr>
        <p:blipFill rotWithShape="1">
          <a:blip r:embed="rId15"/>
          <a:srcRect l="-11" t="25701" r="1021" b="24968"/>
          <a:stretch/>
        </p:blipFill>
        <p:spPr bwMode="auto">
          <a:xfrm>
            <a:off x="10032602" y="223022"/>
            <a:ext cx="981710" cy="692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50800"/>
            <a:ext cx="1548372" cy="8492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715" y="5357234"/>
            <a:ext cx="1830505" cy="7009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29199" y="6560882"/>
            <a:ext cx="7534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27/9 – 2021  Konference om miljøtilstanden i de indre danske farvande </a:t>
            </a:r>
            <a:endParaRPr lang="en-US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914" y="3556435"/>
            <a:ext cx="1240888" cy="610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569" y="2731521"/>
            <a:ext cx="1652209" cy="81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82" b="90000" l="0" r="98000">
                        <a14:foregroundMark x1="62545" y1="35795" x2="72091" y2="39773"/>
                        <a14:foregroundMark x1="92182" y1="62045" x2="91818" y2="52955"/>
                        <a14:foregroundMark x1="88636" y1="52727" x2="87909" y2="47727"/>
                        <a14:foregroundMark x1="72909" y1="28409" x2="73455" y2="17614"/>
                        <a14:foregroundMark x1="33364" y1="28864" x2="33727" y2="23864"/>
                        <a14:foregroundMark x1="5727" y1="45682" x2="5091" y2="45455"/>
                        <a14:foregroundMark x1="45545" y1="5909" x2="45182" y2="1477"/>
                        <a14:backgroundMark x1="1364" y1="58068" x2="1364" y2="58068"/>
                        <a14:backgroundMark x1="11727" y1="82159" x2="45000" y2="79773"/>
                        <a14:backgroundMark x1="4909" y1="66932" x2="273" y2="45000"/>
                        <a14:backgroundMark x1="73273" y1="18750" x2="72818" y2="33636"/>
                        <a14:backgroundMark x1="69273" y1="18977" x2="77182" y2="18523"/>
                        <a14:backgroundMark x1="68636" y1="26591" x2="77455" y2="26364"/>
                        <a14:backgroundMark x1="70273" y1="32045" x2="76545" y2="31023"/>
                        <a14:backgroundMark x1="73273" y1="36250" x2="72182" y2="15568"/>
                        <a14:backgroundMark x1="72636" y1="33068" x2="73273" y2="15568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367" y="4048245"/>
            <a:ext cx="3954671" cy="31637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275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688" y="0"/>
            <a:ext cx="10515600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309"/>
            <a:r>
              <a:rPr lang="da-DK" b="1" dirty="0">
                <a:solidFill>
                  <a:srgbClr val="FFFF00"/>
                </a:solidFill>
              </a:rPr>
              <a:t>Vestlig Østersø </a:t>
            </a:r>
            <a:r>
              <a:rPr lang="da-DK" b="1" dirty="0">
                <a:solidFill>
                  <a:srgbClr val="FFFF00"/>
                </a:solidFill>
              </a:rPr>
              <a:t>torsk</a:t>
            </a:r>
            <a:endParaRPr lang="en-US" b="1" dirty="0">
              <a:solidFill>
                <a:srgbClr val="FFFF00"/>
              </a:solidFill>
            </a:endParaRPr>
          </a:p>
        </p:txBody>
      </p:sp>
      <p:cxnSp>
        <p:nvCxnSpPr>
          <p:cNvPr id="9" name="Lige forbindelse 14"/>
          <p:cNvCxnSpPr>
            <a:cxnSpLocks noChangeShapeType="1"/>
          </p:cNvCxnSpPr>
          <p:nvPr/>
        </p:nvCxnSpPr>
        <p:spPr bwMode="auto">
          <a:xfrm>
            <a:off x="101898" y="1147693"/>
            <a:ext cx="12192780" cy="1111"/>
          </a:xfrm>
          <a:prstGeom prst="line">
            <a:avLst/>
          </a:prstGeom>
          <a:noFill/>
          <a:ln w="1905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Footer Placeholder 3"/>
          <p:cNvSpPr txBox="1">
            <a:spLocks/>
          </p:cNvSpPr>
          <p:nvPr/>
        </p:nvSpPr>
        <p:spPr>
          <a:xfrm rot="16200000">
            <a:off x="-2665150" y="4268854"/>
            <a:ext cx="6444488" cy="673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algn="r">
              <a:defRPr sz="4400">
                <a:solidFill>
                  <a:srgbClr val="C00000"/>
                </a:solidFill>
              </a:defRPr>
            </a:lvl1pPr>
          </a:lstStyle>
          <a:p>
            <a:r>
              <a:rPr lang="da-DK" dirty="0"/>
              <a:t>Vestlig Østersø torsk</a:t>
            </a:r>
            <a:endParaRPr lang="da-DK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114" y="2237704"/>
            <a:ext cx="5376597" cy="3440731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774" y="276823"/>
            <a:ext cx="1652209" cy="81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2847" y="5737228"/>
            <a:ext cx="9070881" cy="1455174"/>
          </a:xfrm>
        </p:spPr>
        <p:txBody>
          <a:bodyPr/>
          <a:lstStyle/>
          <a:p>
            <a:pPr marL="0" indent="0">
              <a:buNone/>
            </a:pPr>
            <a:r>
              <a:rPr lang="da-DK" dirty="0" smtClean="0"/>
              <a:t>Indtil for nyligt gik det bedre i den vestlige del af Østersøen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13"/>
          <a:stretch/>
        </p:blipFill>
        <p:spPr>
          <a:xfrm>
            <a:off x="7552269" y="2296497"/>
            <a:ext cx="3364100" cy="33231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5655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65" y="2999284"/>
            <a:ext cx="5575649" cy="3046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27" y="41633"/>
            <a:ext cx="10515600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309"/>
            <a:r>
              <a:rPr lang="da-DK" b="1" dirty="0">
                <a:solidFill>
                  <a:srgbClr val="FFFF00"/>
                </a:solidFill>
              </a:rPr>
              <a:t>Det rekreative fiskeri </a:t>
            </a:r>
            <a:endParaRPr lang="en-GB" b="1" dirty="0">
              <a:solidFill>
                <a:srgbClr val="FFFF00"/>
              </a:solidFill>
            </a:endParaRPr>
          </a:p>
        </p:txBody>
      </p:sp>
      <p:pic>
        <p:nvPicPr>
          <p:cNvPr id="5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67" y="2972759"/>
            <a:ext cx="4887292" cy="3073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50151" y="1738438"/>
            <a:ext cx="2157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solidFill>
                  <a:srgbClr val="FFFF00"/>
                </a:solidFill>
              </a:rPr>
              <a:t>Ca. 320 t fra dk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7" name="Lige forbindelse 14"/>
          <p:cNvCxnSpPr>
            <a:cxnSpLocks noChangeShapeType="1"/>
          </p:cNvCxnSpPr>
          <p:nvPr/>
        </p:nvCxnSpPr>
        <p:spPr bwMode="auto">
          <a:xfrm>
            <a:off x="101898" y="1147693"/>
            <a:ext cx="12192780" cy="1111"/>
          </a:xfrm>
          <a:prstGeom prst="line">
            <a:avLst/>
          </a:prstGeom>
          <a:noFill/>
          <a:ln w="1905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Footer Placeholder 3"/>
          <p:cNvSpPr txBox="1">
            <a:spLocks/>
          </p:cNvSpPr>
          <p:nvPr/>
        </p:nvSpPr>
        <p:spPr>
          <a:xfrm rot="16200000">
            <a:off x="-2749031" y="4252504"/>
            <a:ext cx="6444488" cy="673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4400" dirty="0" smtClean="0">
                <a:solidFill>
                  <a:srgbClr val="C00000"/>
                </a:solidFill>
              </a:rPr>
              <a:t>Vestlig Østersø torsk</a:t>
            </a:r>
            <a:endParaRPr lang="da-DK" sz="4400" dirty="0">
              <a:solidFill>
                <a:srgbClr val="C00000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 rot="3752697">
            <a:off x="9662072" y="3219932"/>
            <a:ext cx="2341252" cy="135431"/>
          </a:xfrm>
          <a:prstGeom prst="rightArrow">
            <a:avLst/>
          </a:prstGeom>
          <a:solidFill>
            <a:srgbClr val="D97327"/>
          </a:solidFill>
          <a:ln>
            <a:solidFill>
              <a:srgbClr val="E09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21592" y="6103743"/>
            <a:ext cx="2373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/>
              <a:t> 2020= 1310 t </a:t>
            </a:r>
            <a:endParaRPr lang="en-US" b="1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593" y="295493"/>
            <a:ext cx="1652209" cy="81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60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136" y="17780"/>
            <a:ext cx="10515600" cy="1325563"/>
          </a:xfrm>
        </p:spPr>
        <p:txBody>
          <a:bodyPr/>
          <a:lstStyle/>
          <a:p>
            <a:r>
              <a:rPr lang="da-DK" b="1" dirty="0">
                <a:solidFill>
                  <a:srgbClr val="FFFF00"/>
                </a:solidFill>
              </a:rPr>
              <a:t>bestandsvurdering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3" name="Picture 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538" y="3901678"/>
            <a:ext cx="4740830" cy="256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70886" y="812888"/>
            <a:ext cx="24628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en-US" altLang="en-US" sz="1600"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538" y="1343343"/>
            <a:ext cx="4740830" cy="2539744"/>
          </a:xfrm>
          <a:prstGeom prst="rect">
            <a:avLst/>
          </a:prstGeom>
          <a:noFill/>
        </p:spPr>
      </p:pic>
      <p:sp>
        <p:nvSpPr>
          <p:cNvPr id="11" name="Footer Placeholder 3"/>
          <p:cNvSpPr txBox="1">
            <a:spLocks/>
          </p:cNvSpPr>
          <p:nvPr/>
        </p:nvSpPr>
        <p:spPr>
          <a:xfrm rot="16200000">
            <a:off x="-2513152" y="4312393"/>
            <a:ext cx="6444488" cy="673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algn="r">
              <a:defRPr sz="4400">
                <a:solidFill>
                  <a:srgbClr val="C00000"/>
                </a:solidFill>
              </a:defRPr>
            </a:lvl1pPr>
          </a:lstStyle>
          <a:p>
            <a:r>
              <a:rPr lang="da-DK" dirty="0"/>
              <a:t>Vestlig Østersø torsk</a:t>
            </a:r>
            <a:endParaRPr lang="da-DK" dirty="0"/>
          </a:p>
        </p:txBody>
      </p:sp>
      <p:cxnSp>
        <p:nvCxnSpPr>
          <p:cNvPr id="12" name="Lige forbindelse 14"/>
          <p:cNvCxnSpPr>
            <a:cxnSpLocks noChangeShapeType="1"/>
          </p:cNvCxnSpPr>
          <p:nvPr/>
        </p:nvCxnSpPr>
        <p:spPr bwMode="auto">
          <a:xfrm>
            <a:off x="101898" y="1147693"/>
            <a:ext cx="12192780" cy="1111"/>
          </a:xfrm>
          <a:prstGeom prst="line">
            <a:avLst/>
          </a:prstGeom>
          <a:noFill/>
          <a:ln w="1905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Oval 3"/>
          <p:cNvSpPr/>
          <p:nvPr/>
        </p:nvSpPr>
        <p:spPr>
          <a:xfrm>
            <a:off x="7848304" y="3036976"/>
            <a:ext cx="304800" cy="57027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895" y="4598704"/>
            <a:ext cx="1652209" cy="81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24" y="2541242"/>
            <a:ext cx="724960" cy="356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103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331" y="179932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b="1" dirty="0">
                <a:solidFill>
                  <a:srgbClr val="FFFF00"/>
                </a:solidFill>
              </a:rPr>
              <a:t>Fiskernes oplevelse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731" y="1583060"/>
            <a:ext cx="4431890" cy="4351338"/>
          </a:xfrm>
        </p:spPr>
        <p:txBody>
          <a:bodyPr/>
          <a:lstStyle/>
          <a:p>
            <a:pPr marL="0" indent="0">
              <a:buNone/>
            </a:pPr>
            <a:r>
              <a:rPr lang="da-DK" dirty="0" smtClean="0"/>
              <a:t>58 nøglefiskeres oplevelse af hvordan det står til med torskefiskeret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02" r="5483"/>
          <a:stretch/>
        </p:blipFill>
        <p:spPr>
          <a:xfrm>
            <a:off x="5789004" y="278296"/>
            <a:ext cx="6013281" cy="642898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858" y="877801"/>
            <a:ext cx="2239499" cy="1101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752" y="2944387"/>
            <a:ext cx="4261848" cy="376289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70618" y="2539968"/>
            <a:ext cx="2137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Dinensen</a:t>
            </a:r>
            <a:r>
              <a:rPr lang="en-US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b="1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et al.</a:t>
            </a:r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2019</a:t>
            </a:r>
            <a:endParaRPr lang="da-DK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12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4418" y="1690688"/>
            <a:ext cx="5353878" cy="49930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6281" y="0"/>
            <a:ext cx="9445488" cy="3139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Bundpåvirkning fra </a:t>
            </a:r>
            <a:r>
              <a:rPr lang="da-DK" dirty="0" smtClean="0"/>
              <a:t>trawl</a:t>
            </a:r>
            <a:endParaRPr lang="da-DK" dirty="0"/>
          </a:p>
          <a:p>
            <a:endParaRPr lang="da-DK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5210" y="1851652"/>
            <a:ext cx="55902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 smtClean="0"/>
              <a:t>Surface </a:t>
            </a:r>
            <a:r>
              <a:rPr lang="da-DK" sz="2800" dirty="0" err="1" smtClean="0"/>
              <a:t>Area</a:t>
            </a:r>
            <a:r>
              <a:rPr lang="da-DK" sz="2800" dirty="0" smtClean="0"/>
              <a:t> Ratio </a:t>
            </a:r>
          </a:p>
          <a:p>
            <a:r>
              <a:rPr lang="da-DK" sz="2800" dirty="0" smtClean="0"/>
              <a:t>(det gennemsnitlige antal gange et bundslæbende redskab passerer hen over 1 m2 bund)</a:t>
            </a:r>
          </a:p>
          <a:p>
            <a:endParaRPr lang="da-DK" sz="2800" dirty="0"/>
          </a:p>
          <a:p>
            <a:endParaRPr lang="da-DK" sz="2800" dirty="0" smtClean="0"/>
          </a:p>
          <a:p>
            <a:r>
              <a:rPr lang="da-DK" sz="2800" dirty="0" smtClean="0"/>
              <a:t>90% af det international bundpåvirkning i den vestlige Østersø foregår på 27% af arealet. 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9283148" y="6463499"/>
            <a:ext cx="3647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Gislason et al, in </a:t>
            </a:r>
            <a:r>
              <a:rPr lang="da-DK" dirty="0" err="1" smtClean="0"/>
              <a:t>press</a:t>
            </a:r>
            <a:endParaRPr lang="en-US" dirty="0"/>
          </a:p>
        </p:txBody>
      </p:sp>
      <p:cxnSp>
        <p:nvCxnSpPr>
          <p:cNvPr id="8" name="Lige forbindelse 14"/>
          <p:cNvCxnSpPr>
            <a:cxnSpLocks noChangeShapeType="1"/>
          </p:cNvCxnSpPr>
          <p:nvPr/>
        </p:nvCxnSpPr>
        <p:spPr bwMode="auto">
          <a:xfrm>
            <a:off x="0" y="1364083"/>
            <a:ext cx="12192780" cy="1111"/>
          </a:xfrm>
          <a:prstGeom prst="line">
            <a:avLst/>
          </a:prstGeom>
          <a:noFill/>
          <a:ln w="1905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21262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97" y="36892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b="1" dirty="0">
                <a:solidFill>
                  <a:srgbClr val="FFFF00"/>
                </a:solidFill>
              </a:rPr>
              <a:t>Men går det hele af h…… til ?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959" y="2087481"/>
            <a:ext cx="6560467" cy="4351338"/>
          </a:xfrm>
        </p:spPr>
        <p:txBody>
          <a:bodyPr/>
          <a:lstStyle/>
          <a:p>
            <a:pPr marL="0" indent="0">
              <a:buNone/>
            </a:pPr>
            <a:r>
              <a:rPr lang="da-DK" dirty="0" smtClean="0"/>
              <a:t>Nej ikke alle bestande har det skidt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 smtClean="0"/>
              <a:t>Brisling bestanden i Østersøen har det godt</a:t>
            </a:r>
          </a:p>
          <a:p>
            <a:endParaRPr lang="da-DK" dirty="0"/>
          </a:p>
          <a:p>
            <a:r>
              <a:rPr lang="da-DK" dirty="0" smtClean="0"/>
              <a:t>De 2 rødspættebestande har det godt</a:t>
            </a:r>
          </a:p>
          <a:p>
            <a:endParaRPr lang="da-DK" dirty="0"/>
          </a:p>
          <a:p>
            <a:r>
              <a:rPr lang="da-DK" dirty="0" smtClean="0"/>
              <a:t>Tunge bestanden er i fremgang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7260316" y="1624662"/>
            <a:ext cx="4750957" cy="4784341"/>
            <a:chOff x="7260316" y="1624662"/>
            <a:chExt cx="4750957" cy="4784341"/>
          </a:xfrm>
        </p:grpSpPr>
        <p:grpSp>
          <p:nvGrpSpPr>
            <p:cNvPr id="5" name="Grupa 10"/>
            <p:cNvGrpSpPr>
              <a:grpSpLocks/>
            </p:cNvGrpSpPr>
            <p:nvPr/>
          </p:nvGrpSpPr>
          <p:grpSpPr bwMode="auto">
            <a:xfrm>
              <a:off x="7260316" y="1624662"/>
              <a:ext cx="4750957" cy="4784341"/>
              <a:chOff x="6257" y="6124"/>
              <a:chExt cx="4800" cy="5220"/>
            </a:xfrm>
          </p:grpSpPr>
          <p:pic>
            <p:nvPicPr>
              <p:cNvPr id="6" name="Picture 5" descr="spr.27.22-32_2_recruitment_14142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7" y="6124"/>
                <a:ext cx="4800" cy="2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6" descr="spr.27.22-32_4_ssb_14142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7" y="8744"/>
                <a:ext cx="4800" cy="2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" name="Billede 7" descr="sprat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877799" y="3895211"/>
              <a:ext cx="1246538" cy="735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9" name="Lige forbindelse 14"/>
          <p:cNvCxnSpPr>
            <a:cxnSpLocks noChangeShapeType="1"/>
          </p:cNvCxnSpPr>
          <p:nvPr/>
        </p:nvCxnSpPr>
        <p:spPr bwMode="auto">
          <a:xfrm>
            <a:off x="101898" y="1147693"/>
            <a:ext cx="12192780" cy="1111"/>
          </a:xfrm>
          <a:prstGeom prst="line">
            <a:avLst/>
          </a:prstGeom>
          <a:noFill/>
          <a:ln w="1905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239" y="2957581"/>
            <a:ext cx="795132" cy="795132"/>
          </a:xfrm>
          <a:prstGeom prst="flowChartConnector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239" y="4358365"/>
            <a:ext cx="795132" cy="795132"/>
          </a:xfrm>
          <a:prstGeom prst="flowChartConnector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929" y="5643687"/>
            <a:ext cx="795132" cy="795132"/>
          </a:xfrm>
          <a:prstGeom prst="flowChartConnector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260316" y="1624662"/>
            <a:ext cx="4750957" cy="4758257"/>
            <a:chOff x="7260316" y="1624662"/>
            <a:chExt cx="4750957" cy="4758257"/>
          </a:xfrm>
        </p:grpSpPr>
        <p:pic>
          <p:nvPicPr>
            <p:cNvPr id="15" name="Picture 5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87"/>
            <a:stretch/>
          </p:blipFill>
          <p:spPr bwMode="auto">
            <a:xfrm>
              <a:off x="7260316" y="1624662"/>
              <a:ext cx="4750957" cy="4758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30389" y="3769958"/>
              <a:ext cx="1822862" cy="99983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7275005" y="1600584"/>
            <a:ext cx="4736268" cy="4827370"/>
            <a:chOff x="7275005" y="1600584"/>
            <a:chExt cx="4736268" cy="482737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75005" y="1600584"/>
              <a:ext cx="4736268" cy="4827370"/>
            </a:xfrm>
            <a:prstGeom prst="rect">
              <a:avLst/>
            </a:prstGeom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3695" y="3872240"/>
              <a:ext cx="1602146" cy="7471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4924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143672" y="264043"/>
            <a:ext cx="10370032" cy="449533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Autofit/>
          </a:bodyPr>
          <a:lstStyle>
            <a:lvl1pPr defTabSz="914309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altLang="da-DK" dirty="0" smtClean="0"/>
              <a:t>Forandringer over tid</a:t>
            </a:r>
            <a:endParaRPr lang="en-US" altLang="da-DK" dirty="0"/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215656" y="1433152"/>
            <a:ext cx="1942341" cy="399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a-DK" altLang="da-DK" sz="2000" b="1" dirty="0" smtClean="0">
                <a:solidFill>
                  <a:srgbClr val="000000"/>
                </a:solidFill>
                <a:latin typeface="Calibri"/>
              </a:rPr>
              <a:t>Føde</a:t>
            </a:r>
            <a:endParaRPr lang="da-DK" altLang="da-DK" sz="20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187580" y="2591360"/>
            <a:ext cx="1883173" cy="399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a-DK" altLang="da-DK" sz="2000" b="1" dirty="0" smtClean="0">
                <a:solidFill>
                  <a:srgbClr val="000000"/>
                </a:solidFill>
                <a:latin typeface="Calibri"/>
              </a:rPr>
              <a:t>Temperatur</a:t>
            </a:r>
            <a:endParaRPr lang="da-DK" altLang="da-DK" sz="20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83997" y="3575604"/>
            <a:ext cx="1240939" cy="399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a-DK" altLang="da-DK" sz="2000" b="1" dirty="0" smtClean="0">
                <a:solidFill>
                  <a:srgbClr val="000000"/>
                </a:solidFill>
                <a:latin typeface="Calibri"/>
              </a:rPr>
              <a:t>Ilt</a:t>
            </a:r>
            <a:endParaRPr lang="da-DK" altLang="da-DK" sz="20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267638" y="4797152"/>
            <a:ext cx="863264" cy="399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da-DK" sz="2000" b="1" dirty="0" err="1" smtClean="0">
                <a:solidFill>
                  <a:srgbClr val="000000"/>
                </a:solidFill>
                <a:latin typeface="Calibri"/>
              </a:rPr>
              <a:t>Sæler</a:t>
            </a:r>
            <a:endParaRPr lang="en-US" altLang="da-DK" sz="20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2" t="5736" r="14326"/>
          <a:stretch/>
        </p:blipFill>
        <p:spPr>
          <a:xfrm>
            <a:off x="2627504" y="957625"/>
            <a:ext cx="6040041" cy="5322724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4705" r="63016" b="42907"/>
          <a:stretch/>
        </p:blipFill>
        <p:spPr bwMode="auto">
          <a:xfrm>
            <a:off x="2963801" y="1433153"/>
            <a:ext cx="5777250" cy="441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245159" y="1677081"/>
            <a:ext cx="2442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 err="1">
                <a:solidFill>
                  <a:prstClr val="black"/>
                </a:solidFill>
                <a:latin typeface="Calibri"/>
              </a:rPr>
              <a:t>Cod</a:t>
            </a:r>
            <a:r>
              <a:rPr lang="da-DK" sz="2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da-DK" sz="2000" b="1" dirty="0" err="1">
                <a:solidFill>
                  <a:prstClr val="black"/>
                </a:solidFill>
                <a:latin typeface="Calibri"/>
              </a:rPr>
              <a:t>condition</a:t>
            </a:r>
            <a:endParaRPr lang="da-DK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9015618" y="2561055"/>
            <a:ext cx="2948887" cy="154726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400" dirty="0" smtClean="0">
                <a:solidFill>
                  <a:schemeClr val="tx1"/>
                </a:solidFill>
              </a:rPr>
              <a:t>De er svært at kvantificere de forskelige faktorer</a:t>
            </a:r>
            <a:endParaRPr lang="da-DK" sz="24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5876" y="6519446"/>
            <a:ext cx="1197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rgbClr val="FFFF00"/>
                </a:solidFill>
              </a:rPr>
              <a:t>M. Eero 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1886571" y="4650050"/>
            <a:ext cx="887089" cy="831501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lIns="0" tIns="0" rIns="0" bIns="0"/>
          <a:lstStyle/>
          <a:p>
            <a:pPr>
              <a:defRPr/>
            </a:pPr>
            <a:endParaRPr lang="da-DK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809" y="2363729"/>
            <a:ext cx="956639" cy="9211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863" y="3496810"/>
            <a:ext cx="914142" cy="9141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Oval 16"/>
          <p:cNvSpPr/>
          <p:nvPr/>
        </p:nvSpPr>
        <p:spPr bwMode="auto">
          <a:xfrm>
            <a:off x="1942056" y="1240041"/>
            <a:ext cx="892739" cy="867903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lIns="0" tIns="0" rIns="0" bIns="0"/>
          <a:lstStyle/>
          <a:p>
            <a:pPr>
              <a:defRPr/>
            </a:pPr>
            <a:endParaRPr lang="da-DK" b="1" dirty="0"/>
          </a:p>
        </p:txBody>
      </p:sp>
    </p:spTree>
    <p:extLst>
      <p:ext uri="{BB962C8B-B14F-4D97-AF65-F5344CB8AC3E}">
        <p14:creationId xmlns:p14="http://schemas.microsoft.com/office/powerpoint/2010/main" val="385119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6" grpId="0"/>
      <p:bldP spid="2" grpId="0" animBg="1"/>
      <p:bldP spid="12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409" y="365127"/>
            <a:ext cx="10585708" cy="1325563"/>
          </a:xfrm>
        </p:spPr>
        <p:txBody>
          <a:bodyPr>
            <a:normAutofit/>
          </a:bodyPr>
          <a:lstStyle/>
          <a:p>
            <a:r>
              <a:rPr lang="da-DK" sz="2800" dirty="0">
                <a:solidFill>
                  <a:srgbClr val="FFFF00"/>
                </a:solidFill>
              </a:rPr>
              <a:t>Undersøgelse af Østersøtorskens situation støttes af Den Europæiske Hav- og Fiskerifond og Fiskeristyrelsen gennem projekterne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0948" y="2370137"/>
            <a:ext cx="626522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1800" dirty="0">
                <a:solidFill>
                  <a:srgbClr val="FFFF00"/>
                </a:solidFill>
              </a:rPr>
              <a:t> </a:t>
            </a:r>
            <a:endParaRPr lang="en-US" sz="1800" dirty="0">
              <a:solidFill>
                <a:srgbClr val="FFFF00"/>
              </a:solidFill>
            </a:endParaRPr>
          </a:p>
          <a:p>
            <a:pPr lvl="0"/>
            <a:r>
              <a:rPr lang="da-DK" sz="1800" dirty="0">
                <a:solidFill>
                  <a:srgbClr val="FFFF00"/>
                </a:solidFill>
              </a:rPr>
              <a:t>Forbedring </a:t>
            </a:r>
            <a:r>
              <a:rPr lang="da-DK" sz="1800" dirty="0">
                <a:solidFill>
                  <a:srgbClr val="FFFF00"/>
                </a:solidFill>
              </a:rPr>
              <a:t>af forvaltningsgrundlaget for torskebestandene i Østersøen og Kattegat</a:t>
            </a:r>
            <a:endParaRPr lang="en-US" sz="1800" dirty="0">
              <a:solidFill>
                <a:srgbClr val="FFFF00"/>
              </a:solidFill>
            </a:endParaRPr>
          </a:p>
          <a:p>
            <a:pPr lvl="0"/>
            <a:r>
              <a:rPr lang="da-DK" sz="1800" dirty="0">
                <a:solidFill>
                  <a:srgbClr val="FFFF00"/>
                </a:solidFill>
              </a:rPr>
              <a:t>Effekt af sælrelateret leverorm på Østersøtorskens vækst og dødelighed </a:t>
            </a:r>
            <a:endParaRPr lang="en-US" sz="1800" dirty="0">
              <a:solidFill>
                <a:srgbClr val="FFFF00"/>
              </a:solidFill>
            </a:endParaRPr>
          </a:p>
          <a:p>
            <a:pPr lvl="0"/>
            <a:r>
              <a:rPr lang="da-DK" sz="1800" dirty="0">
                <a:solidFill>
                  <a:srgbClr val="FFFF00"/>
                </a:solidFill>
              </a:rPr>
              <a:t>Sælrelateret leverorm i Østersøtorsken: Status, effekter og biologisk input til </a:t>
            </a:r>
            <a:r>
              <a:rPr lang="da-DK" sz="1800" dirty="0">
                <a:solidFill>
                  <a:srgbClr val="FFFF00"/>
                </a:solidFill>
              </a:rPr>
              <a:t>forvaltning</a:t>
            </a:r>
          </a:p>
          <a:p>
            <a:pPr lvl="0"/>
            <a:r>
              <a:rPr lang="da-DK" sz="1800" dirty="0">
                <a:solidFill>
                  <a:srgbClr val="FFFF00"/>
                </a:solidFill>
              </a:rPr>
              <a:t>Data </a:t>
            </a:r>
            <a:r>
              <a:rPr lang="da-DK" sz="1800" dirty="0" err="1">
                <a:solidFill>
                  <a:srgbClr val="FFFF00"/>
                </a:solidFill>
              </a:rPr>
              <a:t>collection</a:t>
            </a:r>
            <a:r>
              <a:rPr lang="da-DK" sz="1800" dirty="0">
                <a:solidFill>
                  <a:srgbClr val="FFFF00"/>
                </a:solidFill>
              </a:rPr>
              <a:t> </a:t>
            </a:r>
            <a:r>
              <a:rPr lang="da-DK" sz="1800" dirty="0" err="1">
                <a:solidFill>
                  <a:srgbClr val="FFFF00"/>
                </a:solidFill>
              </a:rPr>
              <a:t>framework</a:t>
            </a:r>
            <a:r>
              <a:rPr lang="da-DK" sz="1800" dirty="0">
                <a:solidFill>
                  <a:srgbClr val="FFFF00"/>
                </a:solidFill>
              </a:rPr>
              <a:t> (DCF) </a:t>
            </a:r>
          </a:p>
          <a:p>
            <a:pPr lvl="0"/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9580-8E57-4515-91B1-3B0533F04FB9}" type="slidenum">
              <a:rPr lang="da-DK" smtClean="0"/>
              <a:t>17</a:t>
            </a:fld>
            <a:endParaRPr lang="da-DK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05" y="1827214"/>
            <a:ext cx="5466671" cy="3557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58325"/>
          <a:stretch/>
        </p:blipFill>
        <p:spPr>
          <a:xfrm>
            <a:off x="10200456" y="5488032"/>
            <a:ext cx="1579874" cy="7519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5527385"/>
            <a:ext cx="2381250" cy="504825"/>
          </a:xfrm>
          <a:prstGeom prst="rect">
            <a:avLst/>
          </a:prstGeom>
        </p:spPr>
      </p:pic>
      <p:pic>
        <p:nvPicPr>
          <p:cNvPr id="1026" name="Picture 2" descr="image0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5579266"/>
            <a:ext cx="3070870" cy="959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255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Hvordan står det til med vores fiskebestande</a:t>
            </a:r>
            <a:br>
              <a:rPr lang="da-DK" dirty="0" smtClean="0"/>
            </a:br>
            <a:r>
              <a:rPr lang="da-DK" dirty="0" smtClean="0"/>
              <a:t>                  </a:t>
            </a:r>
            <a:r>
              <a:rPr lang="da-DK" sz="3600" dirty="0" smtClean="0"/>
              <a:t>(i de indre danske farvande)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904" y="2343784"/>
            <a:ext cx="10515600" cy="4351338"/>
          </a:xfrm>
        </p:spPr>
        <p:txBody>
          <a:bodyPr>
            <a:normAutofit/>
          </a:bodyPr>
          <a:lstStyle/>
          <a:p>
            <a:r>
              <a:rPr lang="da-DK" sz="3200" dirty="0"/>
              <a:t>Østlige Østersø torsk</a:t>
            </a:r>
          </a:p>
          <a:p>
            <a:r>
              <a:rPr lang="da-DK" sz="3200" dirty="0"/>
              <a:t>Vestlig Østersø torsk</a:t>
            </a:r>
          </a:p>
          <a:p>
            <a:r>
              <a:rPr lang="da-DK" sz="3200" dirty="0" smtClean="0"/>
              <a:t>Brisling</a:t>
            </a:r>
            <a:endParaRPr lang="da-DK" sz="3200" dirty="0"/>
          </a:p>
          <a:p>
            <a:r>
              <a:rPr lang="da-DK" sz="3200" dirty="0"/>
              <a:t>Rødspætter </a:t>
            </a:r>
            <a:r>
              <a:rPr lang="da-DK" sz="3200" dirty="0" smtClean="0"/>
              <a:t>Østersøen</a:t>
            </a:r>
          </a:p>
          <a:p>
            <a:r>
              <a:rPr lang="da-DK" sz="3200" dirty="0" smtClean="0"/>
              <a:t>Tunger i Kattegat og vestlig Østersø</a:t>
            </a:r>
            <a:endParaRPr lang="da-DK" sz="3200" dirty="0"/>
          </a:p>
          <a:p>
            <a:pPr marL="0" indent="0">
              <a:buNone/>
            </a:pPr>
            <a:endParaRPr lang="en-US" sz="3200" dirty="0"/>
          </a:p>
          <a:p>
            <a:endParaRPr lang="en-US" sz="3200" dirty="0"/>
          </a:p>
        </p:txBody>
      </p:sp>
      <p:cxnSp>
        <p:nvCxnSpPr>
          <p:cNvPr id="4" name="Lige forbindelse 14"/>
          <p:cNvCxnSpPr>
            <a:cxnSpLocks noChangeShapeType="1"/>
          </p:cNvCxnSpPr>
          <p:nvPr/>
        </p:nvCxnSpPr>
        <p:spPr bwMode="auto">
          <a:xfrm>
            <a:off x="-780" y="1689577"/>
            <a:ext cx="12192780" cy="1111"/>
          </a:xfrm>
          <a:prstGeom prst="line">
            <a:avLst/>
          </a:prstGeom>
          <a:noFill/>
          <a:ln w="1905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537" y="2092991"/>
            <a:ext cx="2154666" cy="1060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Billede 7" descr="spra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39098" y="3148015"/>
            <a:ext cx="1283870" cy="757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903" y="3809642"/>
            <a:ext cx="1822862" cy="999831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162" y="4809473"/>
            <a:ext cx="1602146" cy="74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093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3" r="68871"/>
          <a:stretch/>
        </p:blipFill>
        <p:spPr bwMode="auto">
          <a:xfrm>
            <a:off x="4843208" y="3284984"/>
            <a:ext cx="3482444" cy="294458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3195" y="-93889"/>
            <a:ext cx="10514231" cy="1325390"/>
          </a:xfrm>
        </p:spPr>
        <p:txBody>
          <a:bodyPr>
            <a:normAutofit/>
          </a:bodyPr>
          <a:lstStyle/>
          <a:p>
            <a:r>
              <a:rPr lang="da-DK" sz="4800" b="1" dirty="0" smtClean="0">
                <a:solidFill>
                  <a:srgbClr val="FFFF00"/>
                </a:solidFill>
              </a:rPr>
              <a:t>Torsken i øst er </a:t>
            </a:r>
            <a:r>
              <a:rPr lang="da-DK" sz="4800" b="1" dirty="0">
                <a:solidFill>
                  <a:srgbClr val="FFFF00"/>
                </a:solidFill>
              </a:rPr>
              <a:t>blevet …..</a:t>
            </a:r>
          </a:p>
        </p:txBody>
      </p:sp>
      <p:pic>
        <p:nvPicPr>
          <p:cNvPr id="8" name="Picture 7" descr="C:\Users\fwko\AppData\Local\Microsoft\Windows\Temporary Internet Files\Content.Outlook\E0WNSA9S\CLUPEA_261_August_2012_Cod spawning_Daniel Steputtis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" t="13896" r="1039" b="5110"/>
          <a:stretch>
            <a:fillRect/>
          </a:stretch>
        </p:blipFill>
        <p:spPr bwMode="auto">
          <a:xfrm>
            <a:off x="9048158" y="1365411"/>
            <a:ext cx="2139285" cy="1325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5" b="11012"/>
          <a:stretch>
            <a:fillRect/>
          </a:stretch>
        </p:blipFill>
        <p:spPr bwMode="auto">
          <a:xfrm>
            <a:off x="1865274" y="1194889"/>
            <a:ext cx="2202691" cy="1325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cxnSp>
        <p:nvCxnSpPr>
          <p:cNvPr id="13" name="Straight Connector 12"/>
          <p:cNvCxnSpPr/>
          <p:nvPr/>
        </p:nvCxnSpPr>
        <p:spPr bwMode="auto">
          <a:xfrm flipV="1">
            <a:off x="6896" y="1113189"/>
            <a:ext cx="12312948" cy="1022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2416823" y="2708667"/>
            <a:ext cx="1138682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2000" b="1" dirty="0">
                <a:latin typeface="+mj-lt"/>
              </a:rPr>
              <a:t>tyndere</a:t>
            </a:r>
            <a:r>
              <a:rPr lang="da-DK" sz="2000" b="1" dirty="0" smtClean="0">
                <a:latin typeface="+mj-lt"/>
              </a:rPr>
              <a:t>,</a:t>
            </a:r>
            <a:endParaRPr lang="en-US" sz="2000" b="1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63370" y="2824881"/>
            <a:ext cx="1333401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da-DK"/>
            </a:defPPr>
            <a:lvl1pPr>
              <a:defRPr sz="2000" b="1">
                <a:latin typeface="+mj-lt"/>
              </a:defRPr>
            </a:lvl1pPr>
          </a:lstStyle>
          <a:p>
            <a:r>
              <a:rPr lang="da-DK" dirty="0"/>
              <a:t>mindre og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339045" y="2800325"/>
            <a:ext cx="1768143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2000" b="1" dirty="0">
                <a:latin typeface="+mj-lt"/>
              </a:rPr>
              <a:t>gyder tidligere,</a:t>
            </a:r>
            <a:endParaRPr lang="en-US" sz="2000" b="1" dirty="0">
              <a:latin typeface="+mj-lt"/>
            </a:endParaRPr>
          </a:p>
        </p:txBody>
      </p:sp>
      <p:sp>
        <p:nvSpPr>
          <p:cNvPr id="17" name="Footer Placeholder 3"/>
          <p:cNvSpPr txBox="1">
            <a:spLocks/>
          </p:cNvSpPr>
          <p:nvPr/>
        </p:nvSpPr>
        <p:spPr>
          <a:xfrm rot="16200000">
            <a:off x="-2611540" y="4561663"/>
            <a:ext cx="6444488" cy="673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algn="r">
              <a:defRPr sz="4400">
                <a:solidFill>
                  <a:srgbClr val="C00000"/>
                </a:solidFill>
              </a:defRPr>
            </a:lvl1pPr>
          </a:lstStyle>
          <a:p>
            <a:r>
              <a:rPr lang="da-DK" dirty="0"/>
              <a:t>Østlig Østersø torsk</a:t>
            </a:r>
            <a:endParaRPr lang="da-DK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117" y="3264321"/>
            <a:ext cx="3558292" cy="2965243"/>
          </a:xfrm>
          <a:prstGeom prst="rect">
            <a:avLst/>
          </a:prstGeom>
        </p:spPr>
      </p:pic>
      <p:sp>
        <p:nvSpPr>
          <p:cNvPr id="24" name="object 9"/>
          <p:cNvSpPr/>
          <p:nvPr/>
        </p:nvSpPr>
        <p:spPr>
          <a:xfrm>
            <a:off x="5495564" y="1305084"/>
            <a:ext cx="2177731" cy="1377280"/>
          </a:xfrm>
          <a:prstGeom prst="rect">
            <a:avLst/>
          </a:prstGeom>
          <a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/>
            <a:stretch>
              <a:fillRect l="-16023" t="-81970" r="-113123" b="-7780"/>
            </a:stretch>
          </a:blip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269" y="3284984"/>
            <a:ext cx="3437474" cy="294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555" y="87213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z="4800" b="1" dirty="0">
                <a:solidFill>
                  <a:srgbClr val="FFFF00"/>
                </a:solidFill>
              </a:rPr>
              <a:t>Høj naturlig </a:t>
            </a:r>
            <a:r>
              <a:rPr lang="da-DK" sz="4800" b="1" dirty="0" smtClean="0">
                <a:solidFill>
                  <a:srgbClr val="FFFF00"/>
                </a:solidFill>
              </a:rPr>
              <a:t>dødelighed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6" t="10557"/>
          <a:stretch/>
        </p:blipFill>
        <p:spPr bwMode="auto">
          <a:xfrm>
            <a:off x="838200" y="1825625"/>
            <a:ext cx="5652052" cy="4674566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366" y="3745317"/>
            <a:ext cx="3230398" cy="1987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5" b="11012"/>
          <a:stretch>
            <a:fillRect/>
          </a:stretch>
        </p:blipFill>
        <p:spPr bwMode="auto">
          <a:xfrm>
            <a:off x="7500246" y="1412776"/>
            <a:ext cx="3265518" cy="1965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Right Arrow 6"/>
          <p:cNvSpPr/>
          <p:nvPr/>
        </p:nvSpPr>
        <p:spPr>
          <a:xfrm rot="20798433">
            <a:off x="5843190" y="2759787"/>
            <a:ext cx="1858515" cy="5721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791124">
            <a:off x="5857935" y="4635630"/>
            <a:ext cx="1858515" cy="444594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 bwMode="auto">
          <a:xfrm flipV="1">
            <a:off x="6896" y="1113189"/>
            <a:ext cx="12312948" cy="1022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182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514" y="208957"/>
            <a:ext cx="12113785" cy="66992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da-DK" sz="4800" b="1" dirty="0">
                <a:solidFill>
                  <a:srgbClr val="FFFF00"/>
                </a:solidFill>
              </a:rPr>
              <a:t>Årsager til lav vækst &amp; høj naturlig dødelighed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7607727" y="2906072"/>
            <a:ext cx="1216801" cy="1203194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lIns="0" tIns="0" rIns="0" bIns="0"/>
          <a:lstStyle/>
          <a:p>
            <a:pPr>
              <a:defRPr/>
            </a:pPr>
            <a:endParaRPr lang="da-DK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545194" y="3215281"/>
            <a:ext cx="4103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a-DK"/>
            </a:defPPr>
            <a:lvl1pPr marL="342900" indent="-342900">
              <a:buFont typeface="Arial" panose="020B0604020202020204" pitchFamily="34" charset="0"/>
              <a:buChar char="•"/>
              <a:defRPr sz="3600"/>
            </a:lvl1pPr>
          </a:lstStyle>
          <a:p>
            <a:pPr>
              <a:buClr>
                <a:schemeClr val="tx1"/>
              </a:buClr>
              <a:buSzPct val="120000"/>
            </a:pPr>
            <a:r>
              <a:rPr lang="da-DK" sz="3200" b="1" dirty="0">
                <a:solidFill>
                  <a:srgbClr val="FFFF00"/>
                </a:solidFill>
                <a:latin typeface="Trebuchet MS" panose="020B0603020202020204" pitchFamily="34" charset="0"/>
              </a:rPr>
              <a:t>Mangel på føde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45194" y="1799507"/>
            <a:ext cx="4471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</a:pPr>
            <a:r>
              <a:rPr lang="da-DK" sz="3200" b="1" dirty="0">
                <a:solidFill>
                  <a:srgbClr val="FFFF00"/>
                </a:solidFill>
                <a:latin typeface="Trebuchet MS" panose="020B0603020202020204" pitchFamily="34" charset="0"/>
              </a:rPr>
              <a:t>Dårlige iltforhold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45194" y="4680252"/>
            <a:ext cx="4503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a-DK"/>
            </a:defPPr>
            <a:lvl1pPr marL="342900" indent="-342900">
              <a:buFont typeface="Arial" panose="020B0604020202020204" pitchFamily="34" charset="0"/>
              <a:buChar char="•"/>
              <a:defRPr sz="3600"/>
            </a:lvl1pPr>
          </a:lstStyle>
          <a:p>
            <a:pPr>
              <a:buClr>
                <a:schemeClr val="tx1"/>
              </a:buClr>
              <a:buSzPct val="120000"/>
            </a:pPr>
            <a:r>
              <a:rPr lang="da-DK" sz="3200" b="1" dirty="0">
                <a:solidFill>
                  <a:srgbClr val="FFFF00"/>
                </a:solidFill>
                <a:latin typeface="Trebuchet MS" panose="020B0603020202020204" pitchFamily="34" charset="0"/>
              </a:rPr>
              <a:t>Mange sæler 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7607727" y="4565505"/>
            <a:ext cx="1228189" cy="1134621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lIns="0" tIns="0" rIns="0" bIns="0"/>
          <a:lstStyle/>
          <a:p>
            <a:pPr>
              <a:defRPr/>
            </a:pPr>
            <a:endParaRPr lang="da-DK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727" y="1461538"/>
            <a:ext cx="1106414" cy="11064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5" name="Straight Connector 14"/>
          <p:cNvCxnSpPr/>
          <p:nvPr/>
        </p:nvCxnSpPr>
        <p:spPr bwMode="auto">
          <a:xfrm flipV="1">
            <a:off x="6896" y="1113189"/>
            <a:ext cx="12312948" cy="1022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Footer Placeholder 3"/>
          <p:cNvSpPr txBox="1">
            <a:spLocks/>
          </p:cNvSpPr>
          <p:nvPr/>
        </p:nvSpPr>
        <p:spPr>
          <a:xfrm rot="16200000">
            <a:off x="-2611540" y="4561663"/>
            <a:ext cx="6444488" cy="673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algn="r">
              <a:defRPr sz="4400">
                <a:solidFill>
                  <a:srgbClr val="C00000"/>
                </a:solidFill>
              </a:defRPr>
            </a:lvl1pPr>
          </a:lstStyle>
          <a:p>
            <a:r>
              <a:rPr lang="da-DK" dirty="0"/>
              <a:t>Østlig Østersø torsk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9937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8" grpId="0"/>
      <p:bldP spid="1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683" y="3461655"/>
            <a:ext cx="3314226" cy="2118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984" y="1325052"/>
            <a:ext cx="5674570" cy="22712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/>
          <a:stretch/>
        </p:blipFill>
        <p:spPr>
          <a:xfrm>
            <a:off x="6511526" y="3807421"/>
            <a:ext cx="2963809" cy="24071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9580-8E57-4515-91B1-3B0533F04FB9}" type="slidenum">
              <a:rPr lang="da-DK" smtClean="0"/>
              <a:t>6</a:t>
            </a:fld>
            <a:endParaRPr lang="da-DK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13523" r="49584" b="9465"/>
          <a:stretch/>
        </p:blipFill>
        <p:spPr>
          <a:xfrm>
            <a:off x="1452100" y="1378329"/>
            <a:ext cx="3208951" cy="1866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51785" y="120449"/>
            <a:ext cx="1051423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z="5400" b="1" dirty="0">
                <a:solidFill>
                  <a:srgbClr val="FFFF00"/>
                </a:solidFill>
              </a:rPr>
              <a:t>Ilt forhold</a:t>
            </a:r>
            <a:endParaRPr lang="en-US" sz="5400" b="1" dirty="0">
              <a:solidFill>
                <a:srgbClr val="FFFF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 flipV="1">
            <a:off x="-14249" y="1263112"/>
            <a:ext cx="12312948" cy="1022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2469427" y="1403148"/>
            <a:ext cx="2191624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432"/>
              </a:spcBef>
            </a:pPr>
            <a:r>
              <a:rPr lang="da-DK" sz="2400" dirty="0"/>
              <a:t>  Næringsstoffer</a:t>
            </a:r>
            <a:endParaRPr lang="en-US" sz="2400" dirty="0" err="1"/>
          </a:p>
        </p:txBody>
      </p:sp>
      <p:sp>
        <p:nvSpPr>
          <p:cNvPr id="2" name="TextBox 1"/>
          <p:cNvSpPr txBox="1"/>
          <p:nvPr/>
        </p:nvSpPr>
        <p:spPr>
          <a:xfrm>
            <a:off x="4634262" y="147693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>
                <a:solidFill>
                  <a:srgbClr val="FFFF00"/>
                </a:solidFill>
              </a:rPr>
              <a:t>Helcom</a:t>
            </a:r>
            <a:r>
              <a:rPr lang="da-DK" dirty="0">
                <a:solidFill>
                  <a:srgbClr val="FFFF00"/>
                </a:solidFill>
              </a:rPr>
              <a:t> 2018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2" b="90000" l="0" r="98000">
                        <a14:foregroundMark x1="62545" y1="35795" x2="72091" y2="39773"/>
                        <a14:foregroundMark x1="92182" y1="62045" x2="91818" y2="52955"/>
                        <a14:foregroundMark x1="88636" y1="52727" x2="87909" y2="47727"/>
                        <a14:foregroundMark x1="72909" y1="28409" x2="73455" y2="17614"/>
                        <a14:foregroundMark x1="33364" y1="28864" x2="33727" y2="23864"/>
                        <a14:foregroundMark x1="5727" y1="45682" x2="5091" y2="45455"/>
                        <a14:foregroundMark x1="45545" y1="5909" x2="45182" y2="1477"/>
                        <a14:backgroundMark x1="1364" y1="58068" x2="1364" y2="58068"/>
                        <a14:backgroundMark x1="11727" y1="82159" x2="45000" y2="79773"/>
                        <a14:backgroundMark x1="4909" y1="66932" x2="273" y2="45000"/>
                        <a14:backgroundMark x1="73273" y1="18750" x2="72818" y2="33636"/>
                        <a14:backgroundMark x1="69273" y1="18977" x2="77182" y2="18523"/>
                        <a14:backgroundMark x1="68636" y1="26591" x2="77455" y2="26364"/>
                        <a14:backgroundMark x1="70273" y1="32045" x2="76545" y2="31023"/>
                        <a14:backgroundMark x1="73273" y1="36250" x2="72182" y2="15568"/>
                        <a14:backgroundMark x1="72636" y1="33068" x2="73273" y2="15568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431" y="4325845"/>
            <a:ext cx="3136801" cy="250944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149310" y="361952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FFFF00"/>
                </a:solidFill>
              </a:rPr>
              <a:t>SMHI 2019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48211" y="3619522"/>
            <a:ext cx="208137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432"/>
              </a:spcBef>
            </a:pPr>
            <a:r>
              <a:rPr lang="da-DK" sz="2400" dirty="0"/>
              <a:t> Temperatur</a:t>
            </a:r>
            <a:endParaRPr lang="en-US" sz="2400" dirty="0" err="1"/>
          </a:p>
        </p:txBody>
      </p:sp>
      <p:sp>
        <p:nvSpPr>
          <p:cNvPr id="20" name="TextBox 19"/>
          <p:cNvSpPr txBox="1"/>
          <p:nvPr/>
        </p:nvSpPr>
        <p:spPr>
          <a:xfrm>
            <a:off x="4679241" y="3589597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FFFF00"/>
                </a:solidFill>
              </a:rPr>
              <a:t>SMHI 2019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8" name="Footer Placeholder 3"/>
          <p:cNvSpPr txBox="1">
            <a:spLocks/>
          </p:cNvSpPr>
          <p:nvPr/>
        </p:nvSpPr>
        <p:spPr>
          <a:xfrm rot="16200000">
            <a:off x="-2611540" y="4561663"/>
            <a:ext cx="6444488" cy="673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algn="r">
              <a:defRPr sz="4400">
                <a:solidFill>
                  <a:srgbClr val="C00000"/>
                </a:solidFill>
              </a:defRPr>
            </a:lvl1pPr>
          </a:lstStyle>
          <a:p>
            <a:r>
              <a:rPr lang="da-DK" dirty="0"/>
              <a:t>Østlig Østersø torsk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2874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16" grpId="0"/>
      <p:bldP spid="11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4491" t="14532"/>
          <a:stretch/>
        </p:blipFill>
        <p:spPr>
          <a:xfrm>
            <a:off x="1735091" y="3051885"/>
            <a:ext cx="3044029" cy="3084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7729" y="-12358"/>
            <a:ext cx="10514231" cy="1325563"/>
          </a:xfrm>
        </p:spPr>
        <p:txBody>
          <a:bodyPr>
            <a:normAutofit/>
          </a:bodyPr>
          <a:lstStyle/>
          <a:p>
            <a:r>
              <a:rPr lang="da-DK" sz="6000" b="1" dirty="0">
                <a:solidFill>
                  <a:srgbClr val="FFFF00"/>
                </a:solidFill>
              </a:rPr>
              <a:t>Fødemangel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9580-8E57-4515-91B1-3B0533F04FB9}" type="slidenum">
              <a:rPr lang="da-DK" smtClean="0"/>
              <a:t>7</a:t>
            </a:fld>
            <a:endParaRPr lang="da-DK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46148"/>
            <a:ext cx="5678702" cy="3084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70" y="3134681"/>
            <a:ext cx="2547868" cy="125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 flipV="1">
            <a:off x="-14249" y="1263112"/>
            <a:ext cx="12312948" cy="1022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" name="Picture 9" descr="sprat.jp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8952860" y="3205955"/>
            <a:ext cx="1794704" cy="10017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59220" y="2596770"/>
            <a:ext cx="2316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Neuenfeldt </a:t>
            </a:r>
            <a:r>
              <a:rPr lang="en-US" b="1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et al.</a:t>
            </a:r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2019</a:t>
            </a:r>
            <a:endParaRPr lang="da-DK" b="1" dirty="0">
              <a:solidFill>
                <a:srgbClr val="FFFF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26699" y="3104701"/>
            <a:ext cx="1833546" cy="1175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351584" y="3669765"/>
            <a:ext cx="2822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Før 1990’erne</a:t>
            </a:r>
          </a:p>
        </p:txBody>
      </p:sp>
      <p:sp>
        <p:nvSpPr>
          <p:cNvPr id="19" name="Oval 18"/>
          <p:cNvSpPr/>
          <p:nvPr/>
        </p:nvSpPr>
        <p:spPr bwMode="auto">
          <a:xfrm>
            <a:off x="2208845" y="2270284"/>
            <a:ext cx="1530456" cy="1438450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lIns="0" tIns="0" rIns="0" bIns="0"/>
          <a:lstStyle/>
          <a:p>
            <a:pPr>
              <a:defRPr/>
            </a:pPr>
            <a:endParaRPr lang="da-DK" b="1" dirty="0"/>
          </a:p>
        </p:txBody>
      </p:sp>
      <p:sp>
        <p:nvSpPr>
          <p:cNvPr id="20" name="Rectangle 19"/>
          <p:cNvSpPr/>
          <p:nvPr/>
        </p:nvSpPr>
        <p:spPr>
          <a:xfrm>
            <a:off x="1735091" y="1664535"/>
            <a:ext cx="36633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Fødemængde</a:t>
            </a:r>
            <a:r>
              <a:rPr lang="en-US" sz="2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</a:t>
            </a:r>
            <a:r>
              <a:rPr lang="en-US" sz="2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torskemaver</a:t>
            </a:r>
            <a:endParaRPr lang="da-DK" sz="2400" dirty="0">
              <a:solidFill>
                <a:srgbClr val="FFFF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280837" y="1596706"/>
            <a:ext cx="42177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Overlap </a:t>
            </a:r>
            <a:r>
              <a:rPr lang="en-US" sz="2400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mellem</a:t>
            </a:r>
            <a:r>
              <a:rPr lang="en-US" sz="2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torsk</a:t>
            </a:r>
            <a:r>
              <a:rPr lang="en-US" sz="2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og</a:t>
            </a:r>
            <a:r>
              <a:rPr lang="en-US" sz="2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brisling</a:t>
            </a:r>
            <a:endParaRPr lang="da-DK" sz="24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36999" y="4759942"/>
            <a:ext cx="2179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rgbClr val="FF0000"/>
                </a:solidFill>
              </a:rPr>
              <a:t>efter 1994</a:t>
            </a:r>
          </a:p>
        </p:txBody>
      </p:sp>
      <p:sp>
        <p:nvSpPr>
          <p:cNvPr id="22" name="Footer Placeholder 3"/>
          <p:cNvSpPr txBox="1">
            <a:spLocks/>
          </p:cNvSpPr>
          <p:nvPr/>
        </p:nvSpPr>
        <p:spPr>
          <a:xfrm rot="16200000">
            <a:off x="-2611540" y="4561663"/>
            <a:ext cx="6444488" cy="673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algn="r">
              <a:defRPr sz="4400">
                <a:solidFill>
                  <a:srgbClr val="C00000"/>
                </a:solidFill>
              </a:defRPr>
            </a:lvl1pPr>
          </a:lstStyle>
          <a:p>
            <a:r>
              <a:rPr lang="da-DK" dirty="0"/>
              <a:t>Østlig Østersø torsk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3677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" y="2721723"/>
            <a:ext cx="5009107" cy="28313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9580-8E57-4515-91B1-3B0533F04FB9}" type="slidenum">
              <a:rPr lang="da-DK" smtClean="0"/>
              <a:t>8</a:t>
            </a:fld>
            <a:endParaRPr lang="da-DK"/>
          </a:p>
        </p:txBody>
      </p:sp>
      <p:sp>
        <p:nvSpPr>
          <p:cNvPr id="10" name="Rectangle 9"/>
          <p:cNvSpPr/>
          <p:nvPr/>
        </p:nvSpPr>
        <p:spPr>
          <a:xfrm>
            <a:off x="-2209" y="2063748"/>
            <a:ext cx="1925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>
                <a:solidFill>
                  <a:srgbClr val="FFFF00"/>
                </a:solidFill>
              </a:rPr>
              <a:t>Galatius</a:t>
            </a:r>
            <a:r>
              <a:rPr lang="en-GB" dirty="0">
                <a:solidFill>
                  <a:srgbClr val="FFFF00"/>
                </a:solidFill>
              </a:rPr>
              <a:t> et al 2000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34382" y="-36053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6000" b="1" dirty="0">
                <a:solidFill>
                  <a:srgbClr val="FFFF00"/>
                </a:solidFill>
              </a:rPr>
              <a:t>Sæler</a:t>
            </a:r>
            <a:endParaRPr lang="en-US" sz="6000" b="1" dirty="0">
              <a:solidFill>
                <a:srgbClr val="FFFF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6896" y="1113189"/>
            <a:ext cx="12312948" cy="1022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Oval 7"/>
          <p:cNvSpPr/>
          <p:nvPr/>
        </p:nvSpPr>
        <p:spPr bwMode="auto">
          <a:xfrm>
            <a:off x="2176203" y="1789164"/>
            <a:ext cx="1461016" cy="1379228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lIns="0" tIns="0" rIns="0" bIns="0"/>
          <a:lstStyle/>
          <a:p>
            <a:pPr>
              <a:defRPr/>
            </a:pPr>
            <a:endParaRPr lang="da-DK"/>
          </a:p>
        </p:txBody>
      </p:sp>
      <p:sp>
        <p:nvSpPr>
          <p:cNvPr id="7" name="Rectangle 6"/>
          <p:cNvSpPr/>
          <p:nvPr/>
        </p:nvSpPr>
        <p:spPr>
          <a:xfrm>
            <a:off x="464783" y="6033184"/>
            <a:ext cx="60928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2003 – 146 </a:t>
            </a:r>
            <a:r>
              <a:rPr lang="en-US" dirty="0" err="1">
                <a:solidFill>
                  <a:srgbClr val="C00000"/>
                </a:solidFill>
              </a:rPr>
              <a:t>grå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sæler</a:t>
            </a:r>
            <a:r>
              <a:rPr lang="en-US" dirty="0">
                <a:solidFill>
                  <a:srgbClr val="C00000"/>
                </a:solidFill>
              </a:rPr>
              <a:t> (1% </a:t>
            </a:r>
            <a:r>
              <a:rPr lang="en-US" dirty="0" err="1">
                <a:solidFill>
                  <a:srgbClr val="C00000"/>
                </a:solidFill>
              </a:rPr>
              <a:t>ud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af</a:t>
            </a:r>
            <a:r>
              <a:rPr lang="en-US" dirty="0">
                <a:solidFill>
                  <a:srgbClr val="C00000"/>
                </a:solidFill>
              </a:rPr>
              <a:t> de i alt 16.000)</a:t>
            </a:r>
          </a:p>
          <a:p>
            <a:r>
              <a:rPr lang="en-US" dirty="0">
                <a:solidFill>
                  <a:srgbClr val="C00000"/>
                </a:solidFill>
              </a:rPr>
              <a:t>2019 – 2537 </a:t>
            </a:r>
            <a:r>
              <a:rPr lang="en-US" dirty="0" err="1">
                <a:solidFill>
                  <a:srgbClr val="C00000"/>
                </a:solidFill>
              </a:rPr>
              <a:t>grå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sæler</a:t>
            </a:r>
            <a:r>
              <a:rPr lang="en-US" dirty="0">
                <a:solidFill>
                  <a:srgbClr val="C00000"/>
                </a:solidFill>
              </a:rPr>
              <a:t> (7% </a:t>
            </a:r>
            <a:r>
              <a:rPr lang="en-US" dirty="0" err="1">
                <a:solidFill>
                  <a:srgbClr val="C00000"/>
                </a:solidFill>
              </a:rPr>
              <a:t>ud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af</a:t>
            </a:r>
            <a:r>
              <a:rPr lang="en-US" dirty="0">
                <a:solidFill>
                  <a:srgbClr val="C00000"/>
                </a:solidFill>
              </a:rPr>
              <a:t> de </a:t>
            </a:r>
            <a:r>
              <a:rPr lang="en-US" dirty="0" err="1">
                <a:solidFill>
                  <a:srgbClr val="C00000"/>
                </a:solidFill>
              </a:rPr>
              <a:t>ialt</a:t>
            </a:r>
            <a:r>
              <a:rPr lang="en-US" dirty="0">
                <a:solidFill>
                  <a:srgbClr val="C00000"/>
                </a:solidFill>
              </a:rPr>
              <a:t> 38.000)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7" b="38451"/>
          <a:stretch/>
        </p:blipFill>
        <p:spPr>
          <a:xfrm>
            <a:off x="5220212" y="2496214"/>
            <a:ext cx="1096388" cy="3355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74" t="49000" r="12212"/>
          <a:stretch/>
        </p:blipFill>
        <p:spPr>
          <a:xfrm>
            <a:off x="6449619" y="2478778"/>
            <a:ext cx="4453060" cy="3337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r="27225"/>
          <a:stretch/>
        </p:blipFill>
        <p:spPr>
          <a:xfrm>
            <a:off x="9847468" y="1632434"/>
            <a:ext cx="2126220" cy="2541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Rectangle 17"/>
          <p:cNvSpPr/>
          <p:nvPr/>
        </p:nvSpPr>
        <p:spPr>
          <a:xfrm>
            <a:off x="5220212" y="2018578"/>
            <a:ext cx="1814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Ryberg </a:t>
            </a:r>
            <a:r>
              <a:rPr lang="en-GB" dirty="0">
                <a:solidFill>
                  <a:srgbClr val="FFFF00"/>
                </a:solidFill>
              </a:rPr>
              <a:t>et al 2000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94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 animBg="1"/>
      <p:bldP spid="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704" y="575804"/>
            <a:ext cx="10971371" cy="562001"/>
          </a:xfrm>
        </p:spPr>
        <p:txBody>
          <a:bodyPr>
            <a:noAutofit/>
          </a:bodyPr>
          <a:lstStyle/>
          <a:p>
            <a:pPr defTabSz="914309"/>
            <a:r>
              <a:rPr lang="da-DK" b="1" dirty="0">
                <a:solidFill>
                  <a:srgbClr val="FFFF00"/>
                </a:solidFill>
              </a:rPr>
              <a:t>Biomassen af torsk &gt;35 cm er historisk lav</a:t>
            </a:r>
            <a:endParaRPr lang="da-DK" b="1" dirty="0">
              <a:solidFill>
                <a:srgbClr val="FFFF00"/>
              </a:solidFill>
            </a:endParaRPr>
          </a:p>
        </p:txBody>
      </p:sp>
      <p:sp>
        <p:nvSpPr>
          <p:cNvPr id="12" name="Footer Placeholder 3"/>
          <p:cNvSpPr txBox="1">
            <a:spLocks/>
          </p:cNvSpPr>
          <p:nvPr/>
        </p:nvSpPr>
        <p:spPr>
          <a:xfrm rot="16200000">
            <a:off x="-2611540" y="4561663"/>
            <a:ext cx="6444488" cy="673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algn="r">
              <a:defRPr sz="4400">
                <a:solidFill>
                  <a:srgbClr val="C00000"/>
                </a:solidFill>
              </a:defRPr>
            </a:lvl1pPr>
          </a:lstStyle>
          <a:p>
            <a:r>
              <a:rPr lang="da-DK" dirty="0"/>
              <a:t>Østlig Østersø torsk</a:t>
            </a:r>
            <a:endParaRPr lang="da-DK" dirty="0"/>
          </a:p>
        </p:txBody>
      </p:sp>
      <p:cxnSp>
        <p:nvCxnSpPr>
          <p:cNvPr id="13" name="Lige forbindelse 14"/>
          <p:cNvCxnSpPr>
            <a:cxnSpLocks noChangeShapeType="1"/>
          </p:cNvCxnSpPr>
          <p:nvPr/>
        </p:nvCxnSpPr>
        <p:spPr bwMode="auto">
          <a:xfrm>
            <a:off x="0" y="1368620"/>
            <a:ext cx="12192780" cy="1111"/>
          </a:xfrm>
          <a:prstGeom prst="line">
            <a:avLst/>
          </a:prstGeom>
          <a:noFill/>
          <a:ln w="1905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9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1"/>
          <a:stretch/>
        </p:blipFill>
        <p:spPr bwMode="auto">
          <a:xfrm>
            <a:off x="3629990" y="1600546"/>
            <a:ext cx="4932797" cy="4775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784" y="318847"/>
            <a:ext cx="1652209" cy="81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323" y="4591546"/>
            <a:ext cx="1652209" cy="81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091" y="2458869"/>
            <a:ext cx="652671" cy="321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347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44008973620434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">
  <a:themeElements>
    <a:clrScheme name="DTU">
      <a:dk1>
        <a:srgbClr val="000000"/>
      </a:dk1>
      <a:lt1>
        <a:srgbClr val="FFFFFF"/>
      </a:lt1>
      <a:dk2>
        <a:srgbClr val="990000"/>
      </a:dk2>
      <a:lt2>
        <a:srgbClr val="79238E"/>
      </a:lt2>
      <a:accent1>
        <a:srgbClr val="990000"/>
      </a:accent1>
      <a:accent2>
        <a:srgbClr val="2F3EEA"/>
      </a:accent2>
      <a:accent3>
        <a:srgbClr val="1FD082"/>
      </a:accent3>
      <a:accent4>
        <a:srgbClr val="171748"/>
      </a:accent4>
      <a:accent5>
        <a:srgbClr val="F6D04D"/>
      </a:accent5>
      <a:accent6>
        <a:srgbClr val="FC7634"/>
      </a:accent6>
      <a:hlink>
        <a:srgbClr val="2F3EEA"/>
      </a:hlink>
      <a:folHlink>
        <a:srgbClr val="990000"/>
      </a:folHlink>
    </a:clrScheme>
    <a:fontScheme name="DT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accent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432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 dirty="0" err="1" smtClean="0">
            <a:ln>
              <a:noFill/>
            </a:ln>
            <a:solidFill>
              <a:srgbClr val="FFFFFF"/>
            </a:solidFill>
            <a:effectLst/>
            <a:latin typeface="+mn-lt"/>
            <a:ea typeface="ＭＳ Ｐゴシック" pitchFamily="-80" charset="-128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 algn="l">
          <a:spcBef>
            <a:spcPts val="432"/>
          </a:spcBef>
          <a:defRPr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3B38FA3B-2246-40E5-A61A-EA1559A3CD76}" vid="{D5F764FD-A73C-4B6C-BF48-3536DEB79AD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15636</TotalTime>
  <Words>658</Words>
  <Application>Microsoft Office PowerPoint</Application>
  <PresentationFormat>Widescreen</PresentationFormat>
  <Paragraphs>99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ＭＳ Ｐゴシック</vt:lpstr>
      <vt:lpstr>Arial</vt:lpstr>
      <vt:lpstr>Calibri</vt:lpstr>
      <vt:lpstr>Calibri Light</vt:lpstr>
      <vt:lpstr>Times New Roman</vt:lpstr>
      <vt:lpstr>Trebuchet MS</vt:lpstr>
      <vt:lpstr>Verdana</vt:lpstr>
      <vt:lpstr>Wingdings</vt:lpstr>
      <vt:lpstr>Office Theme</vt:lpstr>
      <vt:lpstr>Blank</vt:lpstr>
      <vt:lpstr>Fiskebestande i indre danske farvande   Hvordan står det til med bestandene? Hvilke bestande har det godt og skidt</vt:lpstr>
      <vt:lpstr>Hvordan står det til med vores fiskebestande                   (i de indre danske farvande)</vt:lpstr>
      <vt:lpstr>Torsken i øst er blevet …..</vt:lpstr>
      <vt:lpstr>Høj naturlig dødelighed</vt:lpstr>
      <vt:lpstr>Årsager til lav vækst &amp; høj naturlig dødelighed</vt:lpstr>
      <vt:lpstr>Ilt forhold</vt:lpstr>
      <vt:lpstr>Fødemangel</vt:lpstr>
      <vt:lpstr>PowerPoint Presentation</vt:lpstr>
      <vt:lpstr>Biomassen af torsk &gt;35 cm er historisk lav</vt:lpstr>
      <vt:lpstr>Vestlig Østersø torsk</vt:lpstr>
      <vt:lpstr>Det rekreative fiskeri </vt:lpstr>
      <vt:lpstr>bestandsvurdering</vt:lpstr>
      <vt:lpstr>Fiskernes oplevelse</vt:lpstr>
      <vt:lpstr>PowerPoint Presentation</vt:lpstr>
      <vt:lpstr>Men går det hele af h…… til ?</vt:lpstr>
      <vt:lpstr>PowerPoint Presentation</vt:lpstr>
      <vt:lpstr>Undersøgelse af Østersøtorskens situation støttes af Den Europæiske Hav- og Fiskerifond og Fiskeristyrelsen gennem projekterne</vt:lpstr>
    </vt:vector>
  </TitlesOfParts>
  <Company>DTU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 østlige Østersøtorsk</dc:title>
  <dc:creator>Margit Eero</dc:creator>
  <cp:lastModifiedBy>Marie Storr-Paulsen</cp:lastModifiedBy>
  <cp:revision>199</cp:revision>
  <dcterms:created xsi:type="dcterms:W3CDTF">2019-03-16T09:11:44Z</dcterms:created>
  <dcterms:modified xsi:type="dcterms:W3CDTF">2021-09-27T05:12:13Z</dcterms:modified>
</cp:coreProperties>
</file>